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2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0" r:id="rId2"/>
    <p:sldId id="272" r:id="rId3"/>
    <p:sldId id="285" r:id="rId4"/>
    <p:sldId id="312" r:id="rId5"/>
    <p:sldId id="275" r:id="rId6"/>
    <p:sldId id="278" r:id="rId7"/>
    <p:sldId id="27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716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D0BB2762-F1D0-46E4-B515-A1254F244DA5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AFCAEBB7-8448-4CB4-98F4-696E44A13D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13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E494-F6FF-4DEF-B8A6-DEEC92F71323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60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E494-F6FF-4DEF-B8A6-DEEC92F7132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53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5E494-F6FF-4DEF-B8A6-DEEC92F71323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0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4F24EA-D82F-49C2-8916-0A121C2A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A0F81-B361-48A0-9F43-1510CEE29351}"/>
              </a:ext>
            </a:extLst>
          </p:cNvPr>
          <p:cNvSpPr txBox="1"/>
          <p:nvPr/>
        </p:nvSpPr>
        <p:spPr>
          <a:xfrm>
            <a:off x="3194050" y="1235075"/>
            <a:ext cx="1485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«Энергоэффективность как главный критерий в приоритете энергетической безопасности»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5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803" y="0"/>
            <a:ext cx="18983296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2082"/>
            <a:ext cx="20104099" cy="8926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02932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78" y="361873"/>
            <a:ext cx="20089021" cy="99364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1873"/>
            <a:ext cx="20104099" cy="1094668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1873"/>
            <a:ext cx="20104099" cy="1094668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0123"/>
              </p:ext>
            </p:extLst>
          </p:nvPr>
        </p:nvGraphicFramePr>
        <p:xfrm>
          <a:off x="607909" y="1311275"/>
          <a:ext cx="18888282" cy="992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054">
                  <a:extLst>
                    <a:ext uri="{9D8B030D-6E8A-4147-A177-3AD203B41FA5}">
                      <a16:colId xmlns:a16="http://schemas.microsoft.com/office/drawing/2014/main" val="43588186"/>
                    </a:ext>
                  </a:extLst>
                </a:gridCol>
                <a:gridCol w="17108228">
                  <a:extLst>
                    <a:ext uri="{9D8B030D-6E8A-4147-A177-3AD203B41FA5}">
                      <a16:colId xmlns:a16="http://schemas.microsoft.com/office/drawing/2014/main" val="3937720967"/>
                    </a:ext>
                  </a:extLst>
                </a:gridCol>
              </a:tblGrid>
              <a:tr h="653383">
                <a:tc>
                  <a:txBody>
                    <a:bodyPr/>
                    <a:lstStyle/>
                    <a:p>
                      <a:pPr algn="ctr"/>
                      <a:r>
                        <a:rPr lang="ru-RU" sz="3300" b="1" kern="1200" dirty="0">
                          <a:solidFill>
                            <a:srgbClr val="004874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62,8%</a:t>
                      </a: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3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- износ тепловых сетей</a:t>
                      </a:r>
                      <a:endParaRPr lang="ru-RU" sz="33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696622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pPr algn="ctr"/>
                      <a:r>
                        <a:rPr lang="ru-RU" sz="3300" b="1" kern="1200" dirty="0">
                          <a:solidFill>
                            <a:srgbClr val="004874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64,8%</a:t>
                      </a: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- износ водопроводных сетей</a:t>
                      </a:r>
                      <a:endParaRPr lang="ru-RU" sz="3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358230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pPr algn="ctr"/>
                      <a:r>
                        <a:rPr lang="ru-RU" sz="3300" b="1" kern="1200" dirty="0">
                          <a:solidFill>
                            <a:srgbClr val="004874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58,1%</a:t>
                      </a: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- износ электросетей</a:t>
                      </a:r>
                      <a:endParaRPr lang="ru-RU" sz="3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065402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pPr algn="ctr"/>
                      <a:endParaRPr lang="ru-RU" sz="33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3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994337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pPr algn="ctr"/>
                      <a:r>
                        <a:rPr lang="ru-RU" sz="3300" b="1" dirty="0">
                          <a:solidFill>
                            <a:srgbClr val="EC6B1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40</a:t>
                      </a:r>
                      <a:r>
                        <a:rPr lang="ru-RU" sz="3300" b="1" dirty="0">
                          <a:solidFill>
                            <a:srgbClr val="EC6B17"/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-</a:t>
                      </a:r>
                      <a:r>
                        <a:rPr lang="ru-RU" sz="3300" b="1" dirty="0">
                          <a:solidFill>
                            <a:srgbClr val="EC6B17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</a:t>
                      </a:r>
                      <a:r>
                        <a:rPr lang="ru-RU" sz="3300" b="1" dirty="0">
                          <a:solidFill>
                            <a:srgbClr val="EC6B17"/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%</a:t>
                      </a:r>
                      <a:endParaRPr lang="ru-RU" sz="3300" b="1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- потери коммунальных ресурсов</a:t>
                      </a:r>
                      <a:endParaRPr lang="ru-RU" sz="3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494447"/>
                  </a:ext>
                </a:extLst>
              </a:tr>
              <a:tr h="55537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  <a:defRPr/>
                      </a:pPr>
                      <a:r>
                        <a:rPr lang="ru-RU" sz="3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При внедрении энергосберегающих мероприятий экономия может достигать </a:t>
                      </a:r>
                      <a:r>
                        <a:rPr lang="ru-RU" sz="3300" kern="1200" dirty="0">
                          <a:solidFill>
                            <a:srgbClr val="0069AA"/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от</a:t>
                      </a:r>
                      <a:r>
                        <a:rPr lang="ru-RU" sz="3300" dirty="0">
                          <a:solidFill>
                            <a:srgbClr val="0069AA"/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3300" dirty="0">
                          <a:solidFill>
                            <a:srgbClr val="0069AA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r>
                        <a:rPr lang="ru-RU" sz="3300" dirty="0">
                          <a:solidFill>
                            <a:srgbClr val="0069AA"/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 до </a:t>
                      </a:r>
                      <a:r>
                        <a:rPr lang="ru-RU" sz="3300" dirty="0">
                          <a:solidFill>
                            <a:srgbClr val="0069AA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70</a:t>
                      </a:r>
                      <a:r>
                        <a:rPr lang="ru-RU" sz="3300" dirty="0">
                          <a:solidFill>
                            <a:srgbClr val="0069AA"/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% </a:t>
                      </a:r>
                      <a:r>
                        <a:rPr lang="ru-RU" sz="3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от текущих затрат на энергопотребление. В целях стимулирования энергосбережения, был принят ряд законодательных инициатив: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3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Указ Президента РФ от 4 июня 2008 г. № 889  «О некоторых мерах по повышению энергетической и экологической эффективности российской экономики»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3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Федеральный закон от 23 ноября 2009г. № 261-ФЗ «Об энергосбережении и о повышении энергетической эффективности…»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3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Постановление Правительства РФ от 15 апреля</a:t>
                      </a:r>
                      <a:r>
                        <a:rPr lang="ru-RU" sz="330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3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2014г. № 321 Государственная программа «Энергоэффективность и развитие энергетики»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Segoe UI Light" panose="020B0502040204020203" pitchFamily="34" charset="0"/>
                          <a:ea typeface="Tahoma" panose="020B0604030504040204" pitchFamily="34" charset="0"/>
                          <a:cs typeface="Segoe UI Light" panose="020B0502040204020203" pitchFamily="34" charset="0"/>
                        </a:rPr>
                        <a:t>Способы реализации энергосберегающих мероприятий: договор подряда, договор поставки, энергосервисный контракт, лизинг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33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ea typeface="Tahoma" panose="020B060403050404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150781" marR="150781" marT="75390" marB="753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984300"/>
                  </a:ext>
                </a:extLst>
              </a:tr>
            </a:tbl>
          </a:graphicData>
        </a:graphic>
      </p:graphicFrame>
      <p:sp>
        <p:nvSpPr>
          <p:cNvPr id="17" name="Shape 104"/>
          <p:cNvSpPr/>
          <p:nvPr/>
        </p:nvSpPr>
        <p:spPr>
          <a:xfrm rot="10800000">
            <a:off x="1140420" y="3661946"/>
            <a:ext cx="771713" cy="356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4740"/>
                </a:moveTo>
                <a:lnTo>
                  <a:pt x="19230" y="21591"/>
                </a:lnTo>
                <a:lnTo>
                  <a:pt x="21600" y="21590"/>
                </a:lnTo>
                <a:lnTo>
                  <a:pt x="10802" y="0"/>
                </a:lnTo>
                <a:lnTo>
                  <a:pt x="0" y="21600"/>
                </a:lnTo>
                <a:lnTo>
                  <a:pt x="2371" y="21599"/>
                </a:lnTo>
                <a:cubicBezTo>
                  <a:pt x="2371" y="21599"/>
                  <a:pt x="10802" y="4740"/>
                  <a:pt x="10802" y="47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004874"/>
            </a:solidFill>
            <a:miter lim="400000"/>
          </a:ln>
        </p:spPr>
        <p:txBody>
          <a:bodyPr lIns="62825" tIns="62825" rIns="62825" bIns="62825" anchor="ctr"/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98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Shape 104"/>
          <p:cNvSpPr/>
          <p:nvPr/>
        </p:nvSpPr>
        <p:spPr>
          <a:xfrm rot="10800000">
            <a:off x="1140421" y="3305770"/>
            <a:ext cx="771713" cy="356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4740"/>
                </a:moveTo>
                <a:lnTo>
                  <a:pt x="19230" y="21591"/>
                </a:lnTo>
                <a:lnTo>
                  <a:pt x="21600" y="21590"/>
                </a:lnTo>
                <a:lnTo>
                  <a:pt x="10802" y="0"/>
                </a:lnTo>
                <a:lnTo>
                  <a:pt x="0" y="21600"/>
                </a:lnTo>
                <a:lnTo>
                  <a:pt x="2371" y="21599"/>
                </a:lnTo>
                <a:cubicBezTo>
                  <a:pt x="2371" y="21599"/>
                  <a:pt x="10802" y="4740"/>
                  <a:pt x="10802" y="474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solidFill>
              <a:srgbClr val="004874"/>
            </a:solidFill>
            <a:miter lim="400000"/>
          </a:ln>
        </p:spPr>
        <p:txBody>
          <a:bodyPr lIns="62825" tIns="62825" rIns="62825" bIns="62825" anchor="ctr"/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98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2115" y="4587875"/>
            <a:ext cx="18105563" cy="0"/>
          </a:xfrm>
          <a:prstGeom prst="line">
            <a:avLst/>
          </a:prstGeom>
          <a:ln w="38100">
            <a:solidFill>
              <a:srgbClr val="0069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/>
          </p:cNvSpPr>
          <p:nvPr/>
        </p:nvSpPr>
        <p:spPr>
          <a:xfrm>
            <a:off x="0" y="-138865"/>
            <a:ext cx="20104100" cy="17206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583767" indent="13090"/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Основные проблемы отрасли ЖКХ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2115" y="1151625"/>
            <a:ext cx="1561024" cy="159650"/>
          </a:xfrm>
          <a:prstGeom prst="rect">
            <a:avLst/>
          </a:prstGeom>
          <a:solidFill>
            <a:srgbClr val="004874"/>
          </a:solidFill>
          <a:ln>
            <a:solidFill>
              <a:srgbClr val="0048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 dirty="0"/>
          </a:p>
        </p:txBody>
      </p:sp>
    </p:spTree>
    <p:extLst>
      <p:ext uri="{BB962C8B-B14F-4D97-AF65-F5344CB8AC3E}">
        <p14:creationId xmlns:p14="http://schemas.microsoft.com/office/powerpoint/2010/main" val="12441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18891" y="1728179"/>
            <a:ext cx="17830421" cy="3331135"/>
            <a:chOff x="667657" y="2561769"/>
            <a:chExt cx="10725314" cy="202014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67657" y="2561769"/>
              <a:ext cx="3425372" cy="1800001"/>
            </a:xfrm>
            <a:prstGeom prst="rect">
              <a:avLst/>
            </a:prstGeom>
            <a:solidFill>
              <a:srgbClr val="89B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Источники теплоснабжения</a:t>
              </a:r>
            </a:p>
            <a:p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Перевод котельных на альтернативное топливо, реализация проектов по реконструкции котельных, </a:t>
              </a:r>
            </a:p>
            <a:p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установка УУТЭ</a:t>
              </a:r>
              <a:endParaRPr lang="ru-RU" sz="2968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361542" y="2561770"/>
              <a:ext cx="3425372" cy="1800000"/>
            </a:xfrm>
            <a:prstGeom prst="rect">
              <a:avLst/>
            </a:prstGeom>
            <a:solidFill>
              <a:srgbClr val="559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Системы</a:t>
              </a:r>
            </a:p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вентиляции</a:t>
              </a:r>
            </a:p>
            <a:p>
              <a:pPr>
                <a:spcBef>
                  <a:spcPts val="989"/>
                </a:spcBef>
              </a:pPr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Установка рекуперативных теплообменников для забора        тепла от удаляемого из           помещения воздуха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995421" y="2561770"/>
              <a:ext cx="3397550" cy="1800000"/>
            </a:xfrm>
            <a:prstGeom prst="rect">
              <a:avLst/>
            </a:prstGeom>
            <a:solidFill>
              <a:srgbClr val="0F7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Внутреннее и уличное освещение</a:t>
              </a:r>
            </a:p>
            <a:p>
              <a:pPr>
                <a:spcBef>
                  <a:spcPts val="989"/>
                </a:spcBef>
              </a:pPr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старых ламп на светодиодные  позволяет экономить 50-70% на освещении, обеспечивая минимальный срок окупаемости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18113" y="3510276"/>
              <a:ext cx="5225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08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9259" y="3510276"/>
              <a:ext cx="5225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08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13144" y="3510276"/>
              <a:ext cx="5225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1088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818891" y="1121433"/>
            <a:ext cx="13437268" cy="498278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ru-RU" sz="2638" b="1" dirty="0">
                <a:solidFill>
                  <a:srgbClr val="004874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rPr>
              <a:t>Снижение затрат на энергоснабжение возможно за счет установки и/или модернизации: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818892" y="4917505"/>
            <a:ext cx="17830422" cy="3331134"/>
            <a:chOff x="667657" y="2561770"/>
            <a:chExt cx="10813143" cy="20201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657" y="2561770"/>
              <a:ext cx="3425372" cy="1800000"/>
            </a:xfrm>
            <a:prstGeom prst="rect">
              <a:avLst/>
            </a:prstGeom>
            <a:solidFill>
              <a:srgbClr val="89B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Индивидуальные тепловые пункты</a:t>
              </a:r>
            </a:p>
            <a:p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постоянного контроля за потребляемой тепловой энергией, </a:t>
              </a:r>
            </a:p>
            <a:p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перевод ГВС на закрытую схему</a:t>
              </a:r>
            </a:p>
            <a:p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(теплообменники)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61542" y="2561770"/>
              <a:ext cx="3425372" cy="1800000"/>
            </a:xfrm>
            <a:prstGeom prst="rect">
              <a:avLst/>
            </a:prstGeom>
            <a:solidFill>
              <a:srgbClr val="559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Частотные преобразователи</a:t>
              </a:r>
            </a:p>
            <a:p>
              <a:pPr>
                <a:spcBef>
                  <a:spcPts val="989"/>
                </a:spcBef>
              </a:pPr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плавного пуска и остановки электродвигателей без пусковых токов и ударов,         изменение скорости вращения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055428" y="2561770"/>
              <a:ext cx="3425372" cy="1800000"/>
            </a:xfrm>
            <a:prstGeom prst="rect">
              <a:avLst/>
            </a:prstGeom>
            <a:solidFill>
              <a:srgbClr val="0F7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Насосное оборудование</a:t>
              </a:r>
            </a:p>
            <a:p>
              <a:pPr>
                <a:spcBef>
                  <a:spcPts val="989"/>
                </a:spcBef>
              </a:pPr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Замена морально и физически устаревших насосов снижает электропотребление на подъем            и подачу воды до 20%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18113" y="3510276"/>
              <a:ext cx="5225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19259" y="3510276"/>
              <a:ext cx="5225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13144" y="3510276"/>
              <a:ext cx="5225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20" name="TextBox 19"/>
          <p:cNvSpPr txBox="1">
            <a:spLocks/>
          </p:cNvSpPr>
          <p:nvPr/>
        </p:nvSpPr>
        <p:spPr>
          <a:xfrm>
            <a:off x="0" y="-334618"/>
            <a:ext cx="20104100" cy="17206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583767" indent="13090"/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Варианты энергосберегающих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8892" y="1029434"/>
            <a:ext cx="1561024" cy="159650"/>
          </a:xfrm>
          <a:prstGeom prst="rect">
            <a:avLst/>
          </a:prstGeom>
          <a:solidFill>
            <a:srgbClr val="004874"/>
          </a:solidFill>
          <a:ln>
            <a:solidFill>
              <a:srgbClr val="0048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320963A-734A-4D80-AA8D-AEC2F2F28991}"/>
              </a:ext>
            </a:extLst>
          </p:cNvPr>
          <p:cNvGrpSpPr/>
          <p:nvPr/>
        </p:nvGrpSpPr>
        <p:grpSpPr>
          <a:xfrm>
            <a:off x="818890" y="8177095"/>
            <a:ext cx="17830422" cy="3331134"/>
            <a:chOff x="667657" y="2561770"/>
            <a:chExt cx="10813143" cy="2020144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C35D553-81ED-42B1-B3CB-9B727F1800C1}"/>
                </a:ext>
              </a:extLst>
            </p:cNvPr>
            <p:cNvSpPr/>
            <p:nvPr/>
          </p:nvSpPr>
          <p:spPr>
            <a:xfrm>
              <a:off x="667657" y="2561770"/>
              <a:ext cx="3425372" cy="1800000"/>
            </a:xfrm>
            <a:prstGeom prst="rect">
              <a:avLst/>
            </a:prstGeom>
            <a:solidFill>
              <a:srgbClr val="89B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Узлы учета тепла</a:t>
              </a:r>
            </a:p>
            <a:p>
              <a:pPr>
                <a:spcBef>
                  <a:spcPts val="989"/>
                </a:spcBef>
              </a:pPr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Контроль за потреблением тепловой энергии, исполнение 261-ФЗ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50622FE-7E28-4829-89D0-4F4F3D8535A4}"/>
                </a:ext>
              </a:extLst>
            </p:cNvPr>
            <p:cNvSpPr/>
            <p:nvPr/>
          </p:nvSpPr>
          <p:spPr>
            <a:xfrm>
              <a:off x="4361542" y="2561770"/>
              <a:ext cx="3425372" cy="1800000"/>
            </a:xfrm>
            <a:prstGeom prst="rect">
              <a:avLst/>
            </a:prstGeom>
            <a:solidFill>
              <a:srgbClr val="559B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 очистных сооружений и водоподготовки</a:t>
              </a:r>
            </a:p>
            <a:p>
              <a:pPr>
                <a:spcBef>
                  <a:spcPts val="989"/>
                </a:spcBef>
              </a:pPr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Реконструкция устаревших </a:t>
              </a:r>
            </a:p>
            <a:p>
              <a:pPr>
                <a:spcBef>
                  <a:spcPts val="989"/>
                </a:spcBef>
              </a:pPr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объектов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9DFF8A7F-AA7B-49E0-94A9-57F6D42B6BFD}"/>
                </a:ext>
              </a:extLst>
            </p:cNvPr>
            <p:cNvSpPr/>
            <p:nvPr/>
          </p:nvSpPr>
          <p:spPr>
            <a:xfrm>
              <a:off x="8055428" y="2561770"/>
              <a:ext cx="3425372" cy="1800000"/>
            </a:xfrm>
            <a:prstGeom prst="rect">
              <a:avLst/>
            </a:prstGeom>
            <a:solidFill>
              <a:srgbClr val="0F7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ru-RU" sz="3958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«Умный город»</a:t>
              </a:r>
            </a:p>
            <a:p>
              <a:pPr>
                <a:spcBef>
                  <a:spcPts val="989"/>
                </a:spcBef>
              </a:pPr>
              <a:r>
                <a:rPr lang="ru-RU" sz="2309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системы диспетчеризации, удаленного контроля и мониторинга потребления ресурсов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313292-2975-4FCF-AE07-689FB5DA7156}"/>
                </a:ext>
              </a:extLst>
            </p:cNvPr>
            <p:cNvSpPr txBox="1"/>
            <p:nvPr/>
          </p:nvSpPr>
          <p:spPr>
            <a:xfrm>
              <a:off x="3418113" y="3510276"/>
              <a:ext cx="6749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BDE558-1155-4C6E-8465-2C4A758F3EEB}"/>
                </a:ext>
              </a:extLst>
            </p:cNvPr>
            <p:cNvSpPr txBox="1"/>
            <p:nvPr/>
          </p:nvSpPr>
          <p:spPr>
            <a:xfrm>
              <a:off x="7119259" y="3510276"/>
              <a:ext cx="5225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CB0073-8F68-4E3F-AF80-CFC528CCB654}"/>
                </a:ext>
              </a:extLst>
            </p:cNvPr>
            <p:cNvSpPr txBox="1"/>
            <p:nvPr/>
          </p:nvSpPr>
          <p:spPr>
            <a:xfrm>
              <a:off x="10813144" y="3510276"/>
              <a:ext cx="522515" cy="107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88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12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/>
          </p:cNvSpPr>
          <p:nvPr/>
        </p:nvSpPr>
        <p:spPr>
          <a:xfrm>
            <a:off x="0" y="-23718"/>
            <a:ext cx="20104100" cy="17206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583767" indent="13090"/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Рассматриваемые объекты для внедрения энергосберегающих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51670" y="2553136"/>
            <a:ext cx="1561024" cy="159650"/>
          </a:xfrm>
          <a:prstGeom prst="rect">
            <a:avLst/>
          </a:prstGeom>
          <a:solidFill>
            <a:srgbClr val="004874"/>
          </a:solidFill>
          <a:ln>
            <a:solidFill>
              <a:srgbClr val="0048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B25F51-FC7F-489C-9149-456729D86FC9}"/>
              </a:ext>
            </a:extLst>
          </p:cNvPr>
          <p:cNvSpPr txBox="1">
            <a:spLocks/>
          </p:cNvSpPr>
          <p:nvPr/>
        </p:nvSpPr>
        <p:spPr>
          <a:xfrm>
            <a:off x="0" y="2553134"/>
            <a:ext cx="20104100" cy="760857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431931" indent="-848163">
              <a:buAutoNum type="arabicPeriod"/>
            </a:pPr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Источники теплоснабжения (котельные)</a:t>
            </a:r>
          </a:p>
          <a:p>
            <a:pPr marL="1431931" indent="-848163">
              <a:buAutoNum type="arabicPeriod"/>
            </a:pPr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Городское уличное освещение</a:t>
            </a:r>
          </a:p>
          <a:p>
            <a:pPr marL="1431931" indent="-848163">
              <a:buAutoNum type="arabicPeriod"/>
            </a:pPr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Бюджетные учреждения (сады, школы, объекты культуры, здравоохранения, спорта)</a:t>
            </a:r>
          </a:p>
          <a:p>
            <a:pPr marL="1431931" indent="-848163">
              <a:buAutoNum type="arabicPeriod"/>
            </a:pPr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Многоквартирные жилые дома</a:t>
            </a:r>
          </a:p>
          <a:p>
            <a:pPr marL="1431931" indent="-848163">
              <a:buAutoNum type="arabicPeriod"/>
            </a:pPr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Насосные станции</a:t>
            </a:r>
          </a:p>
          <a:p>
            <a:pPr marL="1431931" indent="-848163">
              <a:buAutoNum type="arabicPeriod"/>
            </a:pPr>
            <a:r>
              <a:rPr lang="ru-RU" sz="46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Очистные сооружения</a:t>
            </a:r>
          </a:p>
        </p:txBody>
      </p:sp>
    </p:spTree>
    <p:extLst>
      <p:ext uri="{BB962C8B-B14F-4D97-AF65-F5344CB8AC3E}">
        <p14:creationId xmlns:p14="http://schemas.microsoft.com/office/powerpoint/2010/main" val="300115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210" y="344889"/>
            <a:ext cx="9403902" cy="934602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>
              <a:spcBef>
                <a:spcPts val="165"/>
              </a:spcBef>
            </a:pPr>
            <a:r>
              <a:rPr sz="5936" dirty="0"/>
              <a:t>Цифровой</a:t>
            </a:r>
            <a:r>
              <a:rPr sz="5936" spc="-8" dirty="0"/>
              <a:t> </a:t>
            </a:r>
            <a:r>
              <a:rPr sz="5936" spc="-16" dirty="0"/>
              <a:t>Водоканал</a:t>
            </a:r>
            <a:endParaRPr sz="5936"/>
          </a:p>
        </p:txBody>
      </p:sp>
      <p:grpSp>
        <p:nvGrpSpPr>
          <p:cNvPr id="3" name="object 3"/>
          <p:cNvGrpSpPr/>
          <p:nvPr/>
        </p:nvGrpSpPr>
        <p:grpSpPr>
          <a:xfrm>
            <a:off x="1248652" y="2440217"/>
            <a:ext cx="17982699" cy="7013399"/>
            <a:chOff x="757237" y="1479613"/>
            <a:chExt cx="10905490" cy="4253230"/>
          </a:xfrm>
        </p:grpSpPr>
        <p:sp>
          <p:nvSpPr>
            <p:cNvPr id="4" name="object 4"/>
            <p:cNvSpPr/>
            <p:nvPr/>
          </p:nvSpPr>
          <p:spPr>
            <a:xfrm>
              <a:off x="4184141" y="1683257"/>
              <a:ext cx="3851275" cy="3851275"/>
            </a:xfrm>
            <a:custGeom>
              <a:avLst/>
              <a:gdLst/>
              <a:ahLst/>
              <a:cxnLst/>
              <a:rect l="l" t="t" r="r" b="b"/>
              <a:pathLst>
                <a:path w="3851275" h="3851275">
                  <a:moveTo>
                    <a:pt x="0" y="1925573"/>
                  </a:moveTo>
                  <a:lnTo>
                    <a:pt x="591" y="1877374"/>
                  </a:lnTo>
                  <a:lnTo>
                    <a:pt x="2356" y="1829465"/>
                  </a:lnTo>
                  <a:lnTo>
                    <a:pt x="5281" y="1781862"/>
                  </a:lnTo>
                  <a:lnTo>
                    <a:pt x="9352" y="1734577"/>
                  </a:lnTo>
                  <a:lnTo>
                    <a:pt x="14555" y="1687625"/>
                  </a:lnTo>
                  <a:lnTo>
                    <a:pt x="20877" y="1641019"/>
                  </a:lnTo>
                  <a:lnTo>
                    <a:pt x="28303" y="1594773"/>
                  </a:lnTo>
                  <a:lnTo>
                    <a:pt x="36821" y="1548902"/>
                  </a:lnTo>
                  <a:lnTo>
                    <a:pt x="46415" y="1503418"/>
                  </a:lnTo>
                  <a:lnTo>
                    <a:pt x="57073" y="1458335"/>
                  </a:lnTo>
                  <a:lnTo>
                    <a:pt x="68781" y="1413668"/>
                  </a:lnTo>
                  <a:lnTo>
                    <a:pt x="81524" y="1369430"/>
                  </a:lnTo>
                  <a:lnTo>
                    <a:pt x="95289" y="1325635"/>
                  </a:lnTo>
                  <a:lnTo>
                    <a:pt x="110062" y="1282297"/>
                  </a:lnTo>
                  <a:lnTo>
                    <a:pt x="125830" y="1239429"/>
                  </a:lnTo>
                  <a:lnTo>
                    <a:pt x="142578" y="1197045"/>
                  </a:lnTo>
                  <a:lnTo>
                    <a:pt x="160294" y="1155160"/>
                  </a:lnTo>
                  <a:lnTo>
                    <a:pt x="178962" y="1113786"/>
                  </a:lnTo>
                  <a:lnTo>
                    <a:pt x="198569" y="1072938"/>
                  </a:lnTo>
                  <a:lnTo>
                    <a:pt x="219102" y="1032629"/>
                  </a:lnTo>
                  <a:lnTo>
                    <a:pt x="240547" y="992873"/>
                  </a:lnTo>
                  <a:lnTo>
                    <a:pt x="262890" y="953685"/>
                  </a:lnTo>
                  <a:lnTo>
                    <a:pt x="286116" y="915077"/>
                  </a:lnTo>
                  <a:lnTo>
                    <a:pt x="310213" y="877064"/>
                  </a:lnTo>
                  <a:lnTo>
                    <a:pt x="335167" y="839659"/>
                  </a:lnTo>
                  <a:lnTo>
                    <a:pt x="360963" y="802876"/>
                  </a:lnTo>
                  <a:lnTo>
                    <a:pt x="387588" y="766729"/>
                  </a:lnTo>
                  <a:lnTo>
                    <a:pt x="415028" y="731232"/>
                  </a:lnTo>
                  <a:lnTo>
                    <a:pt x="443270" y="696399"/>
                  </a:lnTo>
                  <a:lnTo>
                    <a:pt x="472299" y="662242"/>
                  </a:lnTo>
                  <a:lnTo>
                    <a:pt x="502102" y="628777"/>
                  </a:lnTo>
                  <a:lnTo>
                    <a:pt x="532665" y="596017"/>
                  </a:lnTo>
                  <a:lnTo>
                    <a:pt x="563975" y="563975"/>
                  </a:lnTo>
                  <a:lnTo>
                    <a:pt x="596017" y="532665"/>
                  </a:lnTo>
                  <a:lnTo>
                    <a:pt x="628777" y="502102"/>
                  </a:lnTo>
                  <a:lnTo>
                    <a:pt x="662242" y="472299"/>
                  </a:lnTo>
                  <a:lnTo>
                    <a:pt x="696399" y="443270"/>
                  </a:lnTo>
                  <a:lnTo>
                    <a:pt x="731232" y="415028"/>
                  </a:lnTo>
                  <a:lnTo>
                    <a:pt x="766729" y="387588"/>
                  </a:lnTo>
                  <a:lnTo>
                    <a:pt x="802876" y="360963"/>
                  </a:lnTo>
                  <a:lnTo>
                    <a:pt x="839659" y="335167"/>
                  </a:lnTo>
                  <a:lnTo>
                    <a:pt x="877064" y="310213"/>
                  </a:lnTo>
                  <a:lnTo>
                    <a:pt x="915077" y="286116"/>
                  </a:lnTo>
                  <a:lnTo>
                    <a:pt x="953685" y="262890"/>
                  </a:lnTo>
                  <a:lnTo>
                    <a:pt x="992873" y="240547"/>
                  </a:lnTo>
                  <a:lnTo>
                    <a:pt x="1032629" y="219102"/>
                  </a:lnTo>
                  <a:lnTo>
                    <a:pt x="1072938" y="198569"/>
                  </a:lnTo>
                  <a:lnTo>
                    <a:pt x="1113786" y="178962"/>
                  </a:lnTo>
                  <a:lnTo>
                    <a:pt x="1155160" y="160294"/>
                  </a:lnTo>
                  <a:lnTo>
                    <a:pt x="1197045" y="142578"/>
                  </a:lnTo>
                  <a:lnTo>
                    <a:pt x="1239429" y="125830"/>
                  </a:lnTo>
                  <a:lnTo>
                    <a:pt x="1282297" y="110062"/>
                  </a:lnTo>
                  <a:lnTo>
                    <a:pt x="1325635" y="95289"/>
                  </a:lnTo>
                  <a:lnTo>
                    <a:pt x="1369430" y="81524"/>
                  </a:lnTo>
                  <a:lnTo>
                    <a:pt x="1413668" y="68781"/>
                  </a:lnTo>
                  <a:lnTo>
                    <a:pt x="1458335" y="57073"/>
                  </a:lnTo>
                  <a:lnTo>
                    <a:pt x="1503418" y="46415"/>
                  </a:lnTo>
                  <a:lnTo>
                    <a:pt x="1548902" y="36821"/>
                  </a:lnTo>
                  <a:lnTo>
                    <a:pt x="1594773" y="28303"/>
                  </a:lnTo>
                  <a:lnTo>
                    <a:pt x="1641019" y="20877"/>
                  </a:lnTo>
                  <a:lnTo>
                    <a:pt x="1687625" y="14555"/>
                  </a:lnTo>
                  <a:lnTo>
                    <a:pt x="1734577" y="9352"/>
                  </a:lnTo>
                  <a:lnTo>
                    <a:pt x="1781862" y="5281"/>
                  </a:lnTo>
                  <a:lnTo>
                    <a:pt x="1829465" y="2356"/>
                  </a:lnTo>
                  <a:lnTo>
                    <a:pt x="1877374" y="591"/>
                  </a:lnTo>
                  <a:lnTo>
                    <a:pt x="1925574" y="0"/>
                  </a:lnTo>
                  <a:lnTo>
                    <a:pt x="1973773" y="591"/>
                  </a:lnTo>
                  <a:lnTo>
                    <a:pt x="2021682" y="2356"/>
                  </a:lnTo>
                  <a:lnTo>
                    <a:pt x="2069285" y="5281"/>
                  </a:lnTo>
                  <a:lnTo>
                    <a:pt x="2116570" y="9352"/>
                  </a:lnTo>
                  <a:lnTo>
                    <a:pt x="2163522" y="14555"/>
                  </a:lnTo>
                  <a:lnTo>
                    <a:pt x="2210128" y="20877"/>
                  </a:lnTo>
                  <a:lnTo>
                    <a:pt x="2256374" y="28303"/>
                  </a:lnTo>
                  <a:lnTo>
                    <a:pt x="2302245" y="36821"/>
                  </a:lnTo>
                  <a:lnTo>
                    <a:pt x="2347729" y="46415"/>
                  </a:lnTo>
                  <a:lnTo>
                    <a:pt x="2392812" y="57073"/>
                  </a:lnTo>
                  <a:lnTo>
                    <a:pt x="2437479" y="68781"/>
                  </a:lnTo>
                  <a:lnTo>
                    <a:pt x="2481717" y="81524"/>
                  </a:lnTo>
                  <a:lnTo>
                    <a:pt x="2525512" y="95289"/>
                  </a:lnTo>
                  <a:lnTo>
                    <a:pt x="2568850" y="110062"/>
                  </a:lnTo>
                  <a:lnTo>
                    <a:pt x="2611718" y="125830"/>
                  </a:lnTo>
                  <a:lnTo>
                    <a:pt x="2654102" y="142578"/>
                  </a:lnTo>
                  <a:lnTo>
                    <a:pt x="2695987" y="160294"/>
                  </a:lnTo>
                  <a:lnTo>
                    <a:pt x="2737361" y="178962"/>
                  </a:lnTo>
                  <a:lnTo>
                    <a:pt x="2778209" y="198569"/>
                  </a:lnTo>
                  <a:lnTo>
                    <a:pt x="2818518" y="219102"/>
                  </a:lnTo>
                  <a:lnTo>
                    <a:pt x="2858274" y="240547"/>
                  </a:lnTo>
                  <a:lnTo>
                    <a:pt x="2897462" y="262890"/>
                  </a:lnTo>
                  <a:lnTo>
                    <a:pt x="2936070" y="286116"/>
                  </a:lnTo>
                  <a:lnTo>
                    <a:pt x="2974083" y="310213"/>
                  </a:lnTo>
                  <a:lnTo>
                    <a:pt x="3011488" y="335167"/>
                  </a:lnTo>
                  <a:lnTo>
                    <a:pt x="3048271" y="360963"/>
                  </a:lnTo>
                  <a:lnTo>
                    <a:pt x="3084418" y="387588"/>
                  </a:lnTo>
                  <a:lnTo>
                    <a:pt x="3119915" y="415028"/>
                  </a:lnTo>
                  <a:lnTo>
                    <a:pt x="3154748" y="443270"/>
                  </a:lnTo>
                  <a:lnTo>
                    <a:pt x="3188905" y="472299"/>
                  </a:lnTo>
                  <a:lnTo>
                    <a:pt x="3222370" y="502102"/>
                  </a:lnTo>
                  <a:lnTo>
                    <a:pt x="3255130" y="532665"/>
                  </a:lnTo>
                  <a:lnTo>
                    <a:pt x="3287172" y="563975"/>
                  </a:lnTo>
                  <a:lnTo>
                    <a:pt x="3318482" y="596017"/>
                  </a:lnTo>
                  <a:lnTo>
                    <a:pt x="3349045" y="628777"/>
                  </a:lnTo>
                  <a:lnTo>
                    <a:pt x="3378848" y="662242"/>
                  </a:lnTo>
                  <a:lnTo>
                    <a:pt x="3407877" y="696399"/>
                  </a:lnTo>
                  <a:lnTo>
                    <a:pt x="3436119" y="731232"/>
                  </a:lnTo>
                  <a:lnTo>
                    <a:pt x="3463559" y="766729"/>
                  </a:lnTo>
                  <a:lnTo>
                    <a:pt x="3490184" y="802876"/>
                  </a:lnTo>
                  <a:lnTo>
                    <a:pt x="3515980" y="839659"/>
                  </a:lnTo>
                  <a:lnTo>
                    <a:pt x="3540934" y="877064"/>
                  </a:lnTo>
                  <a:lnTo>
                    <a:pt x="3565031" y="915077"/>
                  </a:lnTo>
                  <a:lnTo>
                    <a:pt x="3588258" y="953685"/>
                  </a:lnTo>
                  <a:lnTo>
                    <a:pt x="3610600" y="992873"/>
                  </a:lnTo>
                  <a:lnTo>
                    <a:pt x="3632045" y="1032629"/>
                  </a:lnTo>
                  <a:lnTo>
                    <a:pt x="3652578" y="1072938"/>
                  </a:lnTo>
                  <a:lnTo>
                    <a:pt x="3672185" y="1113786"/>
                  </a:lnTo>
                  <a:lnTo>
                    <a:pt x="3690853" y="1155160"/>
                  </a:lnTo>
                  <a:lnTo>
                    <a:pt x="3708569" y="1197045"/>
                  </a:lnTo>
                  <a:lnTo>
                    <a:pt x="3725317" y="1239429"/>
                  </a:lnTo>
                  <a:lnTo>
                    <a:pt x="3741085" y="1282297"/>
                  </a:lnTo>
                  <a:lnTo>
                    <a:pt x="3755858" y="1325635"/>
                  </a:lnTo>
                  <a:lnTo>
                    <a:pt x="3769623" y="1369430"/>
                  </a:lnTo>
                  <a:lnTo>
                    <a:pt x="3782366" y="1413668"/>
                  </a:lnTo>
                  <a:lnTo>
                    <a:pt x="3794074" y="1458335"/>
                  </a:lnTo>
                  <a:lnTo>
                    <a:pt x="3804732" y="1503418"/>
                  </a:lnTo>
                  <a:lnTo>
                    <a:pt x="3814326" y="1548902"/>
                  </a:lnTo>
                  <a:lnTo>
                    <a:pt x="3822844" y="1594773"/>
                  </a:lnTo>
                  <a:lnTo>
                    <a:pt x="3830270" y="1641019"/>
                  </a:lnTo>
                  <a:lnTo>
                    <a:pt x="3836592" y="1687625"/>
                  </a:lnTo>
                  <a:lnTo>
                    <a:pt x="3841795" y="1734577"/>
                  </a:lnTo>
                  <a:lnTo>
                    <a:pt x="3845866" y="1781862"/>
                  </a:lnTo>
                  <a:lnTo>
                    <a:pt x="3848791" y="1829465"/>
                  </a:lnTo>
                  <a:lnTo>
                    <a:pt x="3850556" y="1877374"/>
                  </a:lnTo>
                  <a:lnTo>
                    <a:pt x="3851148" y="1925573"/>
                  </a:lnTo>
                  <a:lnTo>
                    <a:pt x="3850556" y="1973773"/>
                  </a:lnTo>
                  <a:lnTo>
                    <a:pt x="3848791" y="2021682"/>
                  </a:lnTo>
                  <a:lnTo>
                    <a:pt x="3845866" y="2069285"/>
                  </a:lnTo>
                  <a:lnTo>
                    <a:pt x="3841795" y="2116570"/>
                  </a:lnTo>
                  <a:lnTo>
                    <a:pt x="3836592" y="2163522"/>
                  </a:lnTo>
                  <a:lnTo>
                    <a:pt x="3830270" y="2210128"/>
                  </a:lnTo>
                  <a:lnTo>
                    <a:pt x="3822844" y="2256374"/>
                  </a:lnTo>
                  <a:lnTo>
                    <a:pt x="3814326" y="2302245"/>
                  </a:lnTo>
                  <a:lnTo>
                    <a:pt x="3804732" y="2347729"/>
                  </a:lnTo>
                  <a:lnTo>
                    <a:pt x="3794074" y="2392812"/>
                  </a:lnTo>
                  <a:lnTo>
                    <a:pt x="3782366" y="2437479"/>
                  </a:lnTo>
                  <a:lnTo>
                    <a:pt x="3769623" y="2481717"/>
                  </a:lnTo>
                  <a:lnTo>
                    <a:pt x="3755858" y="2525512"/>
                  </a:lnTo>
                  <a:lnTo>
                    <a:pt x="3741085" y="2568850"/>
                  </a:lnTo>
                  <a:lnTo>
                    <a:pt x="3725317" y="2611718"/>
                  </a:lnTo>
                  <a:lnTo>
                    <a:pt x="3708569" y="2654102"/>
                  </a:lnTo>
                  <a:lnTo>
                    <a:pt x="3690853" y="2695987"/>
                  </a:lnTo>
                  <a:lnTo>
                    <a:pt x="3672185" y="2737361"/>
                  </a:lnTo>
                  <a:lnTo>
                    <a:pt x="3652578" y="2778209"/>
                  </a:lnTo>
                  <a:lnTo>
                    <a:pt x="3632045" y="2818518"/>
                  </a:lnTo>
                  <a:lnTo>
                    <a:pt x="3610600" y="2858274"/>
                  </a:lnTo>
                  <a:lnTo>
                    <a:pt x="3588258" y="2897462"/>
                  </a:lnTo>
                  <a:lnTo>
                    <a:pt x="3565031" y="2936070"/>
                  </a:lnTo>
                  <a:lnTo>
                    <a:pt x="3540934" y="2974083"/>
                  </a:lnTo>
                  <a:lnTo>
                    <a:pt x="3515980" y="3011488"/>
                  </a:lnTo>
                  <a:lnTo>
                    <a:pt x="3490184" y="3048271"/>
                  </a:lnTo>
                  <a:lnTo>
                    <a:pt x="3463559" y="3084418"/>
                  </a:lnTo>
                  <a:lnTo>
                    <a:pt x="3436119" y="3119915"/>
                  </a:lnTo>
                  <a:lnTo>
                    <a:pt x="3407877" y="3154748"/>
                  </a:lnTo>
                  <a:lnTo>
                    <a:pt x="3378848" y="3188905"/>
                  </a:lnTo>
                  <a:lnTo>
                    <a:pt x="3349045" y="3222370"/>
                  </a:lnTo>
                  <a:lnTo>
                    <a:pt x="3318482" y="3255130"/>
                  </a:lnTo>
                  <a:lnTo>
                    <a:pt x="3287172" y="3287172"/>
                  </a:lnTo>
                  <a:lnTo>
                    <a:pt x="3255130" y="3318482"/>
                  </a:lnTo>
                  <a:lnTo>
                    <a:pt x="3222370" y="3349045"/>
                  </a:lnTo>
                  <a:lnTo>
                    <a:pt x="3188905" y="3378848"/>
                  </a:lnTo>
                  <a:lnTo>
                    <a:pt x="3154748" y="3407877"/>
                  </a:lnTo>
                  <a:lnTo>
                    <a:pt x="3119915" y="3436119"/>
                  </a:lnTo>
                  <a:lnTo>
                    <a:pt x="3084418" y="3463559"/>
                  </a:lnTo>
                  <a:lnTo>
                    <a:pt x="3048271" y="3490184"/>
                  </a:lnTo>
                  <a:lnTo>
                    <a:pt x="3011488" y="3515980"/>
                  </a:lnTo>
                  <a:lnTo>
                    <a:pt x="2974083" y="3540934"/>
                  </a:lnTo>
                  <a:lnTo>
                    <a:pt x="2936070" y="3565031"/>
                  </a:lnTo>
                  <a:lnTo>
                    <a:pt x="2897462" y="3588258"/>
                  </a:lnTo>
                  <a:lnTo>
                    <a:pt x="2858274" y="3610600"/>
                  </a:lnTo>
                  <a:lnTo>
                    <a:pt x="2818518" y="3632045"/>
                  </a:lnTo>
                  <a:lnTo>
                    <a:pt x="2778209" y="3652578"/>
                  </a:lnTo>
                  <a:lnTo>
                    <a:pt x="2737361" y="3672185"/>
                  </a:lnTo>
                  <a:lnTo>
                    <a:pt x="2695987" y="3690853"/>
                  </a:lnTo>
                  <a:lnTo>
                    <a:pt x="2654102" y="3708569"/>
                  </a:lnTo>
                  <a:lnTo>
                    <a:pt x="2611718" y="3725317"/>
                  </a:lnTo>
                  <a:lnTo>
                    <a:pt x="2568850" y="3741085"/>
                  </a:lnTo>
                  <a:lnTo>
                    <a:pt x="2525512" y="3755858"/>
                  </a:lnTo>
                  <a:lnTo>
                    <a:pt x="2481717" y="3769623"/>
                  </a:lnTo>
                  <a:lnTo>
                    <a:pt x="2437479" y="3782366"/>
                  </a:lnTo>
                  <a:lnTo>
                    <a:pt x="2392812" y="3794074"/>
                  </a:lnTo>
                  <a:lnTo>
                    <a:pt x="2347729" y="3804732"/>
                  </a:lnTo>
                  <a:lnTo>
                    <a:pt x="2302245" y="3814326"/>
                  </a:lnTo>
                  <a:lnTo>
                    <a:pt x="2256374" y="3822844"/>
                  </a:lnTo>
                  <a:lnTo>
                    <a:pt x="2210128" y="3830270"/>
                  </a:lnTo>
                  <a:lnTo>
                    <a:pt x="2163522" y="3836592"/>
                  </a:lnTo>
                  <a:lnTo>
                    <a:pt x="2116570" y="3841795"/>
                  </a:lnTo>
                  <a:lnTo>
                    <a:pt x="2069285" y="3845866"/>
                  </a:lnTo>
                  <a:lnTo>
                    <a:pt x="2021682" y="3848791"/>
                  </a:lnTo>
                  <a:lnTo>
                    <a:pt x="1973773" y="3850556"/>
                  </a:lnTo>
                  <a:lnTo>
                    <a:pt x="1925574" y="3851148"/>
                  </a:lnTo>
                  <a:lnTo>
                    <a:pt x="1877374" y="3850556"/>
                  </a:lnTo>
                  <a:lnTo>
                    <a:pt x="1829465" y="3848791"/>
                  </a:lnTo>
                  <a:lnTo>
                    <a:pt x="1781862" y="3845866"/>
                  </a:lnTo>
                  <a:lnTo>
                    <a:pt x="1734577" y="3841795"/>
                  </a:lnTo>
                  <a:lnTo>
                    <a:pt x="1687625" y="3836592"/>
                  </a:lnTo>
                  <a:lnTo>
                    <a:pt x="1641019" y="3830270"/>
                  </a:lnTo>
                  <a:lnTo>
                    <a:pt x="1594773" y="3822844"/>
                  </a:lnTo>
                  <a:lnTo>
                    <a:pt x="1548902" y="3814326"/>
                  </a:lnTo>
                  <a:lnTo>
                    <a:pt x="1503418" y="3804732"/>
                  </a:lnTo>
                  <a:lnTo>
                    <a:pt x="1458335" y="3794074"/>
                  </a:lnTo>
                  <a:lnTo>
                    <a:pt x="1413668" y="3782366"/>
                  </a:lnTo>
                  <a:lnTo>
                    <a:pt x="1369430" y="3769623"/>
                  </a:lnTo>
                  <a:lnTo>
                    <a:pt x="1325635" y="3755858"/>
                  </a:lnTo>
                  <a:lnTo>
                    <a:pt x="1282297" y="3741085"/>
                  </a:lnTo>
                  <a:lnTo>
                    <a:pt x="1239429" y="3725317"/>
                  </a:lnTo>
                  <a:lnTo>
                    <a:pt x="1197045" y="3708569"/>
                  </a:lnTo>
                  <a:lnTo>
                    <a:pt x="1155160" y="3690853"/>
                  </a:lnTo>
                  <a:lnTo>
                    <a:pt x="1113786" y="3672185"/>
                  </a:lnTo>
                  <a:lnTo>
                    <a:pt x="1072938" y="3652578"/>
                  </a:lnTo>
                  <a:lnTo>
                    <a:pt x="1032629" y="3632045"/>
                  </a:lnTo>
                  <a:lnTo>
                    <a:pt x="992873" y="3610600"/>
                  </a:lnTo>
                  <a:lnTo>
                    <a:pt x="953685" y="3588257"/>
                  </a:lnTo>
                  <a:lnTo>
                    <a:pt x="915077" y="3565031"/>
                  </a:lnTo>
                  <a:lnTo>
                    <a:pt x="877064" y="3540934"/>
                  </a:lnTo>
                  <a:lnTo>
                    <a:pt x="839659" y="3515980"/>
                  </a:lnTo>
                  <a:lnTo>
                    <a:pt x="802876" y="3490184"/>
                  </a:lnTo>
                  <a:lnTo>
                    <a:pt x="766729" y="3463559"/>
                  </a:lnTo>
                  <a:lnTo>
                    <a:pt x="731232" y="3436119"/>
                  </a:lnTo>
                  <a:lnTo>
                    <a:pt x="696399" y="3407877"/>
                  </a:lnTo>
                  <a:lnTo>
                    <a:pt x="662242" y="3378848"/>
                  </a:lnTo>
                  <a:lnTo>
                    <a:pt x="628777" y="3349045"/>
                  </a:lnTo>
                  <a:lnTo>
                    <a:pt x="596017" y="3318482"/>
                  </a:lnTo>
                  <a:lnTo>
                    <a:pt x="563975" y="3287172"/>
                  </a:lnTo>
                  <a:lnTo>
                    <a:pt x="532665" y="3255130"/>
                  </a:lnTo>
                  <a:lnTo>
                    <a:pt x="502102" y="3222370"/>
                  </a:lnTo>
                  <a:lnTo>
                    <a:pt x="472299" y="3188905"/>
                  </a:lnTo>
                  <a:lnTo>
                    <a:pt x="443270" y="3154748"/>
                  </a:lnTo>
                  <a:lnTo>
                    <a:pt x="415028" y="3119915"/>
                  </a:lnTo>
                  <a:lnTo>
                    <a:pt x="387588" y="3084418"/>
                  </a:lnTo>
                  <a:lnTo>
                    <a:pt x="360963" y="3048271"/>
                  </a:lnTo>
                  <a:lnTo>
                    <a:pt x="335167" y="3011488"/>
                  </a:lnTo>
                  <a:lnTo>
                    <a:pt x="310213" y="2974083"/>
                  </a:lnTo>
                  <a:lnTo>
                    <a:pt x="286116" y="2936070"/>
                  </a:lnTo>
                  <a:lnTo>
                    <a:pt x="262890" y="2897462"/>
                  </a:lnTo>
                  <a:lnTo>
                    <a:pt x="240547" y="2858274"/>
                  </a:lnTo>
                  <a:lnTo>
                    <a:pt x="219102" y="2818518"/>
                  </a:lnTo>
                  <a:lnTo>
                    <a:pt x="198569" y="2778209"/>
                  </a:lnTo>
                  <a:lnTo>
                    <a:pt x="178962" y="2737361"/>
                  </a:lnTo>
                  <a:lnTo>
                    <a:pt x="160294" y="2695987"/>
                  </a:lnTo>
                  <a:lnTo>
                    <a:pt x="142578" y="2654102"/>
                  </a:lnTo>
                  <a:lnTo>
                    <a:pt x="125830" y="2611718"/>
                  </a:lnTo>
                  <a:lnTo>
                    <a:pt x="110062" y="2568850"/>
                  </a:lnTo>
                  <a:lnTo>
                    <a:pt x="95289" y="2525512"/>
                  </a:lnTo>
                  <a:lnTo>
                    <a:pt x="81524" y="2481717"/>
                  </a:lnTo>
                  <a:lnTo>
                    <a:pt x="68781" y="2437479"/>
                  </a:lnTo>
                  <a:lnTo>
                    <a:pt x="57073" y="2392812"/>
                  </a:lnTo>
                  <a:lnTo>
                    <a:pt x="46415" y="2347729"/>
                  </a:lnTo>
                  <a:lnTo>
                    <a:pt x="36821" y="2302245"/>
                  </a:lnTo>
                  <a:lnTo>
                    <a:pt x="28303" y="2256374"/>
                  </a:lnTo>
                  <a:lnTo>
                    <a:pt x="20877" y="2210128"/>
                  </a:lnTo>
                  <a:lnTo>
                    <a:pt x="14555" y="2163522"/>
                  </a:lnTo>
                  <a:lnTo>
                    <a:pt x="9352" y="2116570"/>
                  </a:lnTo>
                  <a:lnTo>
                    <a:pt x="5281" y="2069285"/>
                  </a:lnTo>
                  <a:lnTo>
                    <a:pt x="2356" y="2021682"/>
                  </a:lnTo>
                  <a:lnTo>
                    <a:pt x="591" y="1973773"/>
                  </a:lnTo>
                  <a:lnTo>
                    <a:pt x="0" y="1925573"/>
                  </a:lnTo>
                  <a:close/>
                </a:path>
              </a:pathLst>
            </a:custGeom>
            <a:ln w="19812">
              <a:solidFill>
                <a:srgbClr val="731882"/>
              </a:solidFill>
            </a:ln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1484375"/>
              <a:ext cx="10895965" cy="4243705"/>
            </a:xfrm>
            <a:custGeom>
              <a:avLst/>
              <a:gdLst/>
              <a:ahLst/>
              <a:cxnLst/>
              <a:rect l="l" t="t" r="r" b="b"/>
              <a:pathLst>
                <a:path w="10895965" h="4243705">
                  <a:moveTo>
                    <a:pt x="10745089" y="3179064"/>
                  </a:moveTo>
                  <a:lnTo>
                    <a:pt x="7226808" y="3195320"/>
                  </a:lnTo>
                </a:path>
                <a:path w="10895965" h="4243705">
                  <a:moveTo>
                    <a:pt x="3407155" y="2932176"/>
                  </a:moveTo>
                  <a:lnTo>
                    <a:pt x="6095" y="2956179"/>
                  </a:lnTo>
                </a:path>
                <a:path w="10895965" h="4243705">
                  <a:moveTo>
                    <a:pt x="3679571" y="783336"/>
                  </a:moveTo>
                  <a:lnTo>
                    <a:pt x="708660" y="793369"/>
                  </a:lnTo>
                </a:path>
                <a:path w="10895965" h="4243705">
                  <a:moveTo>
                    <a:pt x="10895711" y="1766315"/>
                  </a:moveTo>
                  <a:lnTo>
                    <a:pt x="7549896" y="1766315"/>
                  </a:lnTo>
                </a:path>
                <a:path w="10895965" h="4243705">
                  <a:moveTo>
                    <a:pt x="10355707" y="928115"/>
                  </a:moveTo>
                  <a:lnTo>
                    <a:pt x="6377940" y="932814"/>
                  </a:lnTo>
                </a:path>
                <a:path w="10895965" h="4243705">
                  <a:moveTo>
                    <a:pt x="10250424" y="4212336"/>
                  </a:moveTo>
                  <a:lnTo>
                    <a:pt x="6355080" y="4243146"/>
                  </a:lnTo>
                </a:path>
                <a:path w="10895965" h="4243705">
                  <a:moveTo>
                    <a:pt x="8481441" y="0"/>
                  </a:moveTo>
                  <a:lnTo>
                    <a:pt x="5556504" y="6858"/>
                  </a:lnTo>
                </a:path>
                <a:path w="10895965" h="4243705">
                  <a:moveTo>
                    <a:pt x="4450461" y="4223004"/>
                  </a:moveTo>
                  <a:lnTo>
                    <a:pt x="406908" y="4223004"/>
                  </a:lnTo>
                </a:path>
                <a:path w="10895965" h="4243705">
                  <a:moveTo>
                    <a:pt x="3146552" y="2039112"/>
                  </a:moveTo>
                  <a:lnTo>
                    <a:pt x="0" y="2039112"/>
                  </a:lnTo>
                </a:path>
              </a:pathLst>
            </a:custGeom>
            <a:ln w="9144">
              <a:solidFill>
                <a:srgbClr val="731882"/>
              </a:solidFill>
            </a:ln>
          </p:spPr>
          <p:txBody>
            <a:bodyPr wrap="square" lIns="0" tIns="0" rIns="0" bIns="0" rtlCol="0"/>
            <a:lstStyle/>
            <a:p>
              <a:endParaRPr sz="296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95913" y="6518312"/>
            <a:ext cx="4528658" cy="630288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 marR="8377">
              <a:spcBef>
                <a:spcPts val="165"/>
              </a:spcBef>
            </a:pPr>
            <a:r>
              <a:rPr sz="1979" b="1" dirty="0">
                <a:latin typeface="Calibri"/>
                <a:cs typeface="Calibri"/>
              </a:rPr>
              <a:t>Выявление</a:t>
            </a:r>
            <a:r>
              <a:rPr sz="1979" b="1" spc="-74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порывов</a:t>
            </a:r>
            <a:r>
              <a:rPr sz="1979" b="1" spc="-25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и</a:t>
            </a:r>
            <a:r>
              <a:rPr sz="1979" b="1" spc="-33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утечек</a:t>
            </a:r>
            <a:r>
              <a:rPr sz="1979" b="1" spc="-25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(с</a:t>
            </a:r>
            <a:r>
              <a:rPr sz="1979" spc="-16" dirty="0">
                <a:latin typeface="Calibri"/>
                <a:cs typeface="Calibri"/>
              </a:rPr>
              <a:t> выводом </a:t>
            </a:r>
            <a:r>
              <a:rPr sz="1979" dirty="0">
                <a:latin typeface="Calibri"/>
                <a:cs typeface="Calibri"/>
              </a:rPr>
              <a:t>аварий</a:t>
            </a:r>
            <a:r>
              <a:rPr sz="1979" spc="-25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на </a:t>
            </a:r>
            <a:r>
              <a:rPr sz="1979" spc="-16" dirty="0">
                <a:latin typeface="Calibri"/>
                <a:cs typeface="Calibri"/>
              </a:rPr>
              <a:t>экран)</a:t>
            </a:r>
            <a:endParaRPr sz="1979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7607" y="2649320"/>
            <a:ext cx="5643807" cy="934858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>
              <a:spcBef>
                <a:spcPts val="165"/>
              </a:spcBef>
            </a:pPr>
            <a:r>
              <a:rPr sz="1979" b="1" spc="-16" dirty="0">
                <a:latin typeface="Calibri"/>
                <a:cs typeface="Calibri"/>
              </a:rPr>
              <a:t>Интерактивная </a:t>
            </a:r>
            <a:r>
              <a:rPr sz="1979" b="1" dirty="0">
                <a:latin typeface="Calibri"/>
                <a:cs typeface="Calibri"/>
              </a:rPr>
              <a:t>карта</a:t>
            </a:r>
            <a:r>
              <a:rPr sz="1979" dirty="0">
                <a:latin typeface="Calibri"/>
                <a:cs typeface="Calibri"/>
              </a:rPr>
              <a:t>,</a:t>
            </a:r>
            <a:r>
              <a:rPr sz="1979" spc="8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визуализация</a:t>
            </a:r>
            <a:r>
              <a:rPr sz="1979" spc="58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мнемосхем</a:t>
            </a:r>
            <a:endParaRPr sz="1979">
              <a:latin typeface="Calibri"/>
              <a:cs typeface="Calibri"/>
            </a:endParaRPr>
          </a:p>
          <a:p>
            <a:pPr marL="20942"/>
            <a:r>
              <a:rPr sz="1979" dirty="0">
                <a:latin typeface="Calibri"/>
                <a:cs typeface="Calibri"/>
              </a:rPr>
              <a:t>технологических</a:t>
            </a:r>
            <a:r>
              <a:rPr sz="1979" spc="-41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процессов,</a:t>
            </a:r>
            <a:r>
              <a:rPr sz="1979" spc="-16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ввод</a:t>
            </a:r>
            <a:r>
              <a:rPr sz="1979" spc="-49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в</a:t>
            </a:r>
            <a:r>
              <a:rPr sz="1979" spc="-66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систему</a:t>
            </a:r>
            <a:r>
              <a:rPr sz="1979" spc="-49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новых</a:t>
            </a:r>
            <a:r>
              <a:rPr sz="1979" spc="-41" dirty="0">
                <a:latin typeface="Calibri"/>
                <a:cs typeface="Calibri"/>
              </a:rPr>
              <a:t> </a:t>
            </a:r>
            <a:r>
              <a:rPr sz="1979" spc="-82" dirty="0">
                <a:latin typeface="Calibri"/>
                <a:cs typeface="Calibri"/>
              </a:rPr>
              <a:t>и</a:t>
            </a:r>
            <a:endParaRPr sz="1979">
              <a:latin typeface="Calibri"/>
              <a:cs typeface="Calibri"/>
            </a:endParaRPr>
          </a:p>
          <a:p>
            <a:pPr marL="20942"/>
            <a:r>
              <a:rPr sz="1979" dirty="0">
                <a:latin typeface="Calibri"/>
                <a:cs typeface="Calibri"/>
              </a:rPr>
              <a:t>редактирование</a:t>
            </a:r>
            <a:r>
              <a:rPr sz="1979" spc="-66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существующих</a:t>
            </a:r>
            <a:r>
              <a:rPr sz="1979" spc="-41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объектов</a:t>
            </a:r>
            <a:endParaRPr sz="1979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2583" y="8378361"/>
            <a:ext cx="6994551" cy="934858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 marR="8377">
              <a:spcBef>
                <a:spcPts val="165"/>
              </a:spcBef>
            </a:pPr>
            <a:r>
              <a:rPr sz="1979" b="1" dirty="0">
                <a:latin typeface="Calibri"/>
                <a:cs typeface="Calibri"/>
              </a:rPr>
              <a:t>Оперативный</a:t>
            </a:r>
            <a:r>
              <a:rPr sz="1979" b="1" spc="-124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мониторинг</a:t>
            </a:r>
            <a:r>
              <a:rPr sz="1979" b="1" spc="-82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состава</a:t>
            </a:r>
            <a:r>
              <a:rPr sz="1979" b="1" spc="-74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вод</a:t>
            </a:r>
            <a:r>
              <a:rPr sz="1979" b="1" spc="-41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(бытовые,</a:t>
            </a:r>
            <a:r>
              <a:rPr sz="1979" spc="-58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сточные</a:t>
            </a:r>
            <a:r>
              <a:rPr sz="1979" spc="-33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воды, </a:t>
            </a:r>
            <a:r>
              <a:rPr sz="1979" dirty="0">
                <a:latin typeface="Calibri"/>
                <a:cs typeface="Calibri"/>
              </a:rPr>
              <a:t>канализационные</a:t>
            </a:r>
            <a:r>
              <a:rPr sz="1979" spc="-16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стоки) </a:t>
            </a:r>
            <a:r>
              <a:rPr sz="1979" b="1" dirty="0">
                <a:latin typeface="Calibri"/>
                <a:cs typeface="Calibri"/>
              </a:rPr>
              <a:t>на</a:t>
            </a:r>
            <a:r>
              <a:rPr sz="1979" b="1" spc="-58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наличие</a:t>
            </a:r>
            <a:r>
              <a:rPr sz="1979" b="1" spc="-99" dirty="0">
                <a:latin typeface="Calibri"/>
                <a:cs typeface="Calibri"/>
              </a:rPr>
              <a:t> </a:t>
            </a:r>
            <a:r>
              <a:rPr sz="1979" b="1" spc="-16" dirty="0">
                <a:latin typeface="Calibri"/>
                <a:cs typeface="Calibri"/>
              </a:rPr>
              <a:t>загрязнителей</a:t>
            </a:r>
            <a:r>
              <a:rPr sz="1979" spc="-16" dirty="0">
                <a:latin typeface="Calibri"/>
                <a:cs typeface="Calibri"/>
              </a:rPr>
              <a:t>,</a:t>
            </a:r>
            <a:endParaRPr sz="1979">
              <a:latin typeface="Calibri"/>
              <a:cs typeface="Calibri"/>
            </a:endParaRPr>
          </a:p>
          <a:p>
            <a:pPr marL="20942"/>
            <a:r>
              <a:rPr sz="1979" dirty="0">
                <a:latin typeface="Calibri"/>
                <a:cs typeface="Calibri"/>
              </a:rPr>
              <a:t>оповещение о</a:t>
            </a:r>
            <a:r>
              <a:rPr sz="1979" spc="-8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наличии</a:t>
            </a:r>
            <a:r>
              <a:rPr sz="1979" spc="-16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факта</a:t>
            </a:r>
            <a:r>
              <a:rPr sz="1979" spc="8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загрязнений</a:t>
            </a:r>
            <a:endParaRPr sz="1979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12688" y="2000753"/>
            <a:ext cx="7526472" cy="7647935"/>
          </a:xfrm>
          <a:custGeom>
            <a:avLst/>
            <a:gdLst/>
            <a:ahLst/>
            <a:cxnLst/>
            <a:rect l="l" t="t" r="r" b="b"/>
            <a:pathLst>
              <a:path w="4564380" h="4638040">
                <a:moveTo>
                  <a:pt x="861060" y="2064258"/>
                </a:moveTo>
                <a:lnTo>
                  <a:pt x="858532" y="2017356"/>
                </a:lnTo>
                <a:lnTo>
                  <a:pt x="851115" y="1971916"/>
                </a:lnTo>
                <a:lnTo>
                  <a:pt x="839101" y="1928190"/>
                </a:lnTo>
                <a:lnTo>
                  <a:pt x="822731" y="1886458"/>
                </a:lnTo>
                <a:lnTo>
                  <a:pt x="802271" y="1846986"/>
                </a:lnTo>
                <a:lnTo>
                  <a:pt x="777976" y="1810016"/>
                </a:lnTo>
                <a:lnTo>
                  <a:pt x="750125" y="1775815"/>
                </a:lnTo>
                <a:lnTo>
                  <a:pt x="718972" y="1744662"/>
                </a:lnTo>
                <a:lnTo>
                  <a:pt x="684771" y="1716811"/>
                </a:lnTo>
                <a:lnTo>
                  <a:pt x="647801" y="1692516"/>
                </a:lnTo>
                <a:lnTo>
                  <a:pt x="608330" y="1672056"/>
                </a:lnTo>
                <a:lnTo>
                  <a:pt x="566597" y="1655686"/>
                </a:lnTo>
                <a:lnTo>
                  <a:pt x="522871" y="1643672"/>
                </a:lnTo>
                <a:lnTo>
                  <a:pt x="477431" y="1636255"/>
                </a:lnTo>
                <a:lnTo>
                  <a:pt x="430530" y="1633728"/>
                </a:lnTo>
                <a:lnTo>
                  <a:pt x="383616" y="1636255"/>
                </a:lnTo>
                <a:lnTo>
                  <a:pt x="338175" y="1643672"/>
                </a:lnTo>
                <a:lnTo>
                  <a:pt x="294449" y="1655686"/>
                </a:lnTo>
                <a:lnTo>
                  <a:pt x="252717" y="1672056"/>
                </a:lnTo>
                <a:lnTo>
                  <a:pt x="213245" y="1692516"/>
                </a:lnTo>
                <a:lnTo>
                  <a:pt x="176276" y="1716811"/>
                </a:lnTo>
                <a:lnTo>
                  <a:pt x="142074" y="1744662"/>
                </a:lnTo>
                <a:lnTo>
                  <a:pt x="110921" y="1775815"/>
                </a:lnTo>
                <a:lnTo>
                  <a:pt x="83070" y="1810016"/>
                </a:lnTo>
                <a:lnTo>
                  <a:pt x="58775" y="1846986"/>
                </a:lnTo>
                <a:lnTo>
                  <a:pt x="38315" y="1886458"/>
                </a:lnTo>
                <a:lnTo>
                  <a:pt x="21945" y="1928190"/>
                </a:lnTo>
                <a:lnTo>
                  <a:pt x="9931" y="1971916"/>
                </a:lnTo>
                <a:lnTo>
                  <a:pt x="2514" y="2017356"/>
                </a:lnTo>
                <a:lnTo>
                  <a:pt x="0" y="2064258"/>
                </a:lnTo>
                <a:lnTo>
                  <a:pt x="2514" y="2111171"/>
                </a:lnTo>
                <a:lnTo>
                  <a:pt x="9931" y="2156612"/>
                </a:lnTo>
                <a:lnTo>
                  <a:pt x="21945" y="2200338"/>
                </a:lnTo>
                <a:lnTo>
                  <a:pt x="38315" y="2242070"/>
                </a:lnTo>
                <a:lnTo>
                  <a:pt x="58775" y="2281542"/>
                </a:lnTo>
                <a:lnTo>
                  <a:pt x="83070" y="2318512"/>
                </a:lnTo>
                <a:lnTo>
                  <a:pt x="110921" y="2352713"/>
                </a:lnTo>
                <a:lnTo>
                  <a:pt x="142074" y="2383866"/>
                </a:lnTo>
                <a:lnTo>
                  <a:pt x="176276" y="2411717"/>
                </a:lnTo>
                <a:lnTo>
                  <a:pt x="213245" y="2436012"/>
                </a:lnTo>
                <a:lnTo>
                  <a:pt x="252717" y="2456472"/>
                </a:lnTo>
                <a:lnTo>
                  <a:pt x="294449" y="2472842"/>
                </a:lnTo>
                <a:lnTo>
                  <a:pt x="338175" y="2484856"/>
                </a:lnTo>
                <a:lnTo>
                  <a:pt x="383616" y="2492273"/>
                </a:lnTo>
                <a:lnTo>
                  <a:pt x="430530" y="2494788"/>
                </a:lnTo>
                <a:lnTo>
                  <a:pt x="477431" y="2492273"/>
                </a:lnTo>
                <a:lnTo>
                  <a:pt x="522871" y="2484856"/>
                </a:lnTo>
                <a:lnTo>
                  <a:pt x="566597" y="2472842"/>
                </a:lnTo>
                <a:lnTo>
                  <a:pt x="608330" y="2456472"/>
                </a:lnTo>
                <a:lnTo>
                  <a:pt x="647801" y="2436012"/>
                </a:lnTo>
                <a:lnTo>
                  <a:pt x="684771" y="2411717"/>
                </a:lnTo>
                <a:lnTo>
                  <a:pt x="718972" y="2383866"/>
                </a:lnTo>
                <a:lnTo>
                  <a:pt x="750125" y="2352713"/>
                </a:lnTo>
                <a:lnTo>
                  <a:pt x="777976" y="2318512"/>
                </a:lnTo>
                <a:lnTo>
                  <a:pt x="802271" y="2281542"/>
                </a:lnTo>
                <a:lnTo>
                  <a:pt x="822731" y="2242070"/>
                </a:lnTo>
                <a:lnTo>
                  <a:pt x="839101" y="2200338"/>
                </a:lnTo>
                <a:lnTo>
                  <a:pt x="851115" y="2156612"/>
                </a:lnTo>
                <a:lnTo>
                  <a:pt x="858532" y="2111171"/>
                </a:lnTo>
                <a:lnTo>
                  <a:pt x="861060" y="2064258"/>
                </a:lnTo>
                <a:close/>
              </a:path>
              <a:path w="4564380" h="4638040">
                <a:moveTo>
                  <a:pt x="1123188" y="3237738"/>
                </a:moveTo>
                <a:lnTo>
                  <a:pt x="1120660" y="3190837"/>
                </a:lnTo>
                <a:lnTo>
                  <a:pt x="1113243" y="3145396"/>
                </a:lnTo>
                <a:lnTo>
                  <a:pt x="1101229" y="3101670"/>
                </a:lnTo>
                <a:lnTo>
                  <a:pt x="1084859" y="3059938"/>
                </a:lnTo>
                <a:lnTo>
                  <a:pt x="1064399" y="3020466"/>
                </a:lnTo>
                <a:lnTo>
                  <a:pt x="1040104" y="2983496"/>
                </a:lnTo>
                <a:lnTo>
                  <a:pt x="1012253" y="2949295"/>
                </a:lnTo>
                <a:lnTo>
                  <a:pt x="981100" y="2918142"/>
                </a:lnTo>
                <a:lnTo>
                  <a:pt x="946899" y="2890291"/>
                </a:lnTo>
                <a:lnTo>
                  <a:pt x="909929" y="2865996"/>
                </a:lnTo>
                <a:lnTo>
                  <a:pt x="870458" y="2845536"/>
                </a:lnTo>
                <a:lnTo>
                  <a:pt x="828725" y="2829166"/>
                </a:lnTo>
                <a:lnTo>
                  <a:pt x="784999" y="2817152"/>
                </a:lnTo>
                <a:lnTo>
                  <a:pt x="739559" y="2809735"/>
                </a:lnTo>
                <a:lnTo>
                  <a:pt x="692658" y="2807208"/>
                </a:lnTo>
                <a:lnTo>
                  <a:pt x="645744" y="2809735"/>
                </a:lnTo>
                <a:lnTo>
                  <a:pt x="600303" y="2817152"/>
                </a:lnTo>
                <a:lnTo>
                  <a:pt x="556577" y="2829166"/>
                </a:lnTo>
                <a:lnTo>
                  <a:pt x="514845" y="2845536"/>
                </a:lnTo>
                <a:lnTo>
                  <a:pt x="475373" y="2865996"/>
                </a:lnTo>
                <a:lnTo>
                  <a:pt x="438404" y="2890291"/>
                </a:lnTo>
                <a:lnTo>
                  <a:pt x="404202" y="2918142"/>
                </a:lnTo>
                <a:lnTo>
                  <a:pt x="373049" y="2949295"/>
                </a:lnTo>
                <a:lnTo>
                  <a:pt x="345198" y="2983496"/>
                </a:lnTo>
                <a:lnTo>
                  <a:pt x="320903" y="3020466"/>
                </a:lnTo>
                <a:lnTo>
                  <a:pt x="300443" y="3059938"/>
                </a:lnTo>
                <a:lnTo>
                  <a:pt x="284073" y="3101670"/>
                </a:lnTo>
                <a:lnTo>
                  <a:pt x="272059" y="3145396"/>
                </a:lnTo>
                <a:lnTo>
                  <a:pt x="264642" y="3190837"/>
                </a:lnTo>
                <a:lnTo>
                  <a:pt x="262128" y="3237738"/>
                </a:lnTo>
                <a:lnTo>
                  <a:pt x="264642" y="3284651"/>
                </a:lnTo>
                <a:lnTo>
                  <a:pt x="272059" y="3330092"/>
                </a:lnTo>
                <a:lnTo>
                  <a:pt x="284073" y="3373818"/>
                </a:lnTo>
                <a:lnTo>
                  <a:pt x="300443" y="3415550"/>
                </a:lnTo>
                <a:lnTo>
                  <a:pt x="320903" y="3455022"/>
                </a:lnTo>
                <a:lnTo>
                  <a:pt x="345198" y="3491992"/>
                </a:lnTo>
                <a:lnTo>
                  <a:pt x="373049" y="3526193"/>
                </a:lnTo>
                <a:lnTo>
                  <a:pt x="404202" y="3557346"/>
                </a:lnTo>
                <a:lnTo>
                  <a:pt x="438404" y="3585197"/>
                </a:lnTo>
                <a:lnTo>
                  <a:pt x="475373" y="3609492"/>
                </a:lnTo>
                <a:lnTo>
                  <a:pt x="514845" y="3629952"/>
                </a:lnTo>
                <a:lnTo>
                  <a:pt x="556577" y="3646322"/>
                </a:lnTo>
                <a:lnTo>
                  <a:pt x="600303" y="3658336"/>
                </a:lnTo>
                <a:lnTo>
                  <a:pt x="645744" y="3665753"/>
                </a:lnTo>
                <a:lnTo>
                  <a:pt x="692658" y="3668268"/>
                </a:lnTo>
                <a:lnTo>
                  <a:pt x="739559" y="3665753"/>
                </a:lnTo>
                <a:lnTo>
                  <a:pt x="784999" y="3658336"/>
                </a:lnTo>
                <a:lnTo>
                  <a:pt x="828725" y="3646322"/>
                </a:lnTo>
                <a:lnTo>
                  <a:pt x="870458" y="3629952"/>
                </a:lnTo>
                <a:lnTo>
                  <a:pt x="909929" y="3609492"/>
                </a:lnTo>
                <a:lnTo>
                  <a:pt x="946899" y="3585197"/>
                </a:lnTo>
                <a:lnTo>
                  <a:pt x="981100" y="3557346"/>
                </a:lnTo>
                <a:lnTo>
                  <a:pt x="1012253" y="3526193"/>
                </a:lnTo>
                <a:lnTo>
                  <a:pt x="1040104" y="3491992"/>
                </a:lnTo>
                <a:lnTo>
                  <a:pt x="1064399" y="3455022"/>
                </a:lnTo>
                <a:lnTo>
                  <a:pt x="1084859" y="3415550"/>
                </a:lnTo>
                <a:lnTo>
                  <a:pt x="1101229" y="3373818"/>
                </a:lnTo>
                <a:lnTo>
                  <a:pt x="1113243" y="3330092"/>
                </a:lnTo>
                <a:lnTo>
                  <a:pt x="1120660" y="3284651"/>
                </a:lnTo>
                <a:lnTo>
                  <a:pt x="1123188" y="3237738"/>
                </a:lnTo>
                <a:close/>
              </a:path>
              <a:path w="4564380" h="4638040">
                <a:moveTo>
                  <a:pt x="1455420" y="965454"/>
                </a:moveTo>
                <a:lnTo>
                  <a:pt x="1452892" y="918552"/>
                </a:lnTo>
                <a:lnTo>
                  <a:pt x="1445475" y="873112"/>
                </a:lnTo>
                <a:lnTo>
                  <a:pt x="1433461" y="829386"/>
                </a:lnTo>
                <a:lnTo>
                  <a:pt x="1417091" y="787654"/>
                </a:lnTo>
                <a:lnTo>
                  <a:pt x="1396631" y="748182"/>
                </a:lnTo>
                <a:lnTo>
                  <a:pt x="1372336" y="711212"/>
                </a:lnTo>
                <a:lnTo>
                  <a:pt x="1344485" y="677011"/>
                </a:lnTo>
                <a:lnTo>
                  <a:pt x="1313332" y="645858"/>
                </a:lnTo>
                <a:lnTo>
                  <a:pt x="1279131" y="618007"/>
                </a:lnTo>
                <a:lnTo>
                  <a:pt x="1242161" y="593712"/>
                </a:lnTo>
                <a:lnTo>
                  <a:pt x="1202690" y="573252"/>
                </a:lnTo>
                <a:lnTo>
                  <a:pt x="1160957" y="556882"/>
                </a:lnTo>
                <a:lnTo>
                  <a:pt x="1117231" y="544868"/>
                </a:lnTo>
                <a:lnTo>
                  <a:pt x="1071791" y="537451"/>
                </a:lnTo>
                <a:lnTo>
                  <a:pt x="1024890" y="534924"/>
                </a:lnTo>
                <a:lnTo>
                  <a:pt x="977976" y="537451"/>
                </a:lnTo>
                <a:lnTo>
                  <a:pt x="932535" y="544868"/>
                </a:lnTo>
                <a:lnTo>
                  <a:pt x="888809" y="556882"/>
                </a:lnTo>
                <a:lnTo>
                  <a:pt x="847077" y="573252"/>
                </a:lnTo>
                <a:lnTo>
                  <a:pt x="807605" y="593712"/>
                </a:lnTo>
                <a:lnTo>
                  <a:pt x="770636" y="618007"/>
                </a:lnTo>
                <a:lnTo>
                  <a:pt x="736434" y="645858"/>
                </a:lnTo>
                <a:lnTo>
                  <a:pt x="705281" y="677011"/>
                </a:lnTo>
                <a:lnTo>
                  <a:pt x="677430" y="711212"/>
                </a:lnTo>
                <a:lnTo>
                  <a:pt x="653135" y="748182"/>
                </a:lnTo>
                <a:lnTo>
                  <a:pt x="632675" y="787654"/>
                </a:lnTo>
                <a:lnTo>
                  <a:pt x="616305" y="829386"/>
                </a:lnTo>
                <a:lnTo>
                  <a:pt x="604291" y="873112"/>
                </a:lnTo>
                <a:lnTo>
                  <a:pt x="596874" y="918552"/>
                </a:lnTo>
                <a:lnTo>
                  <a:pt x="594360" y="965454"/>
                </a:lnTo>
                <a:lnTo>
                  <a:pt x="596874" y="1012367"/>
                </a:lnTo>
                <a:lnTo>
                  <a:pt x="604291" y="1057808"/>
                </a:lnTo>
                <a:lnTo>
                  <a:pt x="616305" y="1101534"/>
                </a:lnTo>
                <a:lnTo>
                  <a:pt x="632675" y="1143266"/>
                </a:lnTo>
                <a:lnTo>
                  <a:pt x="653135" y="1182738"/>
                </a:lnTo>
                <a:lnTo>
                  <a:pt x="677430" y="1219708"/>
                </a:lnTo>
                <a:lnTo>
                  <a:pt x="705281" y="1253909"/>
                </a:lnTo>
                <a:lnTo>
                  <a:pt x="736434" y="1285062"/>
                </a:lnTo>
                <a:lnTo>
                  <a:pt x="770636" y="1312913"/>
                </a:lnTo>
                <a:lnTo>
                  <a:pt x="807605" y="1337208"/>
                </a:lnTo>
                <a:lnTo>
                  <a:pt x="847077" y="1357668"/>
                </a:lnTo>
                <a:lnTo>
                  <a:pt x="888809" y="1374038"/>
                </a:lnTo>
                <a:lnTo>
                  <a:pt x="932535" y="1386052"/>
                </a:lnTo>
                <a:lnTo>
                  <a:pt x="977976" y="1393469"/>
                </a:lnTo>
                <a:lnTo>
                  <a:pt x="1024890" y="1395984"/>
                </a:lnTo>
                <a:lnTo>
                  <a:pt x="1071791" y="1393469"/>
                </a:lnTo>
                <a:lnTo>
                  <a:pt x="1117231" y="1386052"/>
                </a:lnTo>
                <a:lnTo>
                  <a:pt x="1160957" y="1374038"/>
                </a:lnTo>
                <a:lnTo>
                  <a:pt x="1202690" y="1357668"/>
                </a:lnTo>
                <a:lnTo>
                  <a:pt x="1242161" y="1337208"/>
                </a:lnTo>
                <a:lnTo>
                  <a:pt x="1279131" y="1312913"/>
                </a:lnTo>
                <a:lnTo>
                  <a:pt x="1313332" y="1285062"/>
                </a:lnTo>
                <a:lnTo>
                  <a:pt x="1344485" y="1253909"/>
                </a:lnTo>
                <a:lnTo>
                  <a:pt x="1372336" y="1219708"/>
                </a:lnTo>
                <a:lnTo>
                  <a:pt x="1396631" y="1182738"/>
                </a:lnTo>
                <a:lnTo>
                  <a:pt x="1417091" y="1143266"/>
                </a:lnTo>
                <a:lnTo>
                  <a:pt x="1433461" y="1101534"/>
                </a:lnTo>
                <a:lnTo>
                  <a:pt x="1445475" y="1057808"/>
                </a:lnTo>
                <a:lnTo>
                  <a:pt x="1452892" y="1012367"/>
                </a:lnTo>
                <a:lnTo>
                  <a:pt x="1455420" y="965454"/>
                </a:lnTo>
                <a:close/>
              </a:path>
              <a:path w="4564380" h="4638040">
                <a:moveTo>
                  <a:pt x="2054352" y="4144518"/>
                </a:moveTo>
                <a:lnTo>
                  <a:pt x="2051812" y="4097617"/>
                </a:lnTo>
                <a:lnTo>
                  <a:pt x="2044395" y="4052176"/>
                </a:lnTo>
                <a:lnTo>
                  <a:pt x="2032368" y="4008450"/>
                </a:lnTo>
                <a:lnTo>
                  <a:pt x="2015972" y="3966718"/>
                </a:lnTo>
                <a:lnTo>
                  <a:pt x="1995474" y="3927246"/>
                </a:lnTo>
                <a:lnTo>
                  <a:pt x="1971141" y="3890276"/>
                </a:lnTo>
                <a:lnTo>
                  <a:pt x="1943252" y="3856075"/>
                </a:lnTo>
                <a:lnTo>
                  <a:pt x="1912048" y="3824922"/>
                </a:lnTo>
                <a:lnTo>
                  <a:pt x="1877796" y="3797071"/>
                </a:lnTo>
                <a:lnTo>
                  <a:pt x="1840763" y="3772776"/>
                </a:lnTo>
                <a:lnTo>
                  <a:pt x="1801202" y="3752316"/>
                </a:lnTo>
                <a:lnTo>
                  <a:pt x="1759394" y="3735946"/>
                </a:lnTo>
                <a:lnTo>
                  <a:pt x="1715592" y="3723932"/>
                </a:lnTo>
                <a:lnTo>
                  <a:pt x="1670062" y="3716515"/>
                </a:lnTo>
                <a:lnTo>
                  <a:pt x="1623060" y="3713988"/>
                </a:lnTo>
                <a:lnTo>
                  <a:pt x="1576044" y="3716515"/>
                </a:lnTo>
                <a:lnTo>
                  <a:pt x="1530515" y="3723932"/>
                </a:lnTo>
                <a:lnTo>
                  <a:pt x="1486712" y="3735946"/>
                </a:lnTo>
                <a:lnTo>
                  <a:pt x="1444904" y="3752316"/>
                </a:lnTo>
                <a:lnTo>
                  <a:pt x="1405343" y="3772776"/>
                </a:lnTo>
                <a:lnTo>
                  <a:pt x="1368310" y="3797071"/>
                </a:lnTo>
                <a:lnTo>
                  <a:pt x="1334058" y="3824922"/>
                </a:lnTo>
                <a:lnTo>
                  <a:pt x="1302854" y="3856075"/>
                </a:lnTo>
                <a:lnTo>
                  <a:pt x="1274965" y="3890276"/>
                </a:lnTo>
                <a:lnTo>
                  <a:pt x="1250632" y="3927246"/>
                </a:lnTo>
                <a:lnTo>
                  <a:pt x="1230134" y="3966718"/>
                </a:lnTo>
                <a:lnTo>
                  <a:pt x="1213739" y="4008450"/>
                </a:lnTo>
                <a:lnTo>
                  <a:pt x="1201712" y="4052176"/>
                </a:lnTo>
                <a:lnTo>
                  <a:pt x="1194295" y="4097617"/>
                </a:lnTo>
                <a:lnTo>
                  <a:pt x="1191768" y="4144518"/>
                </a:lnTo>
                <a:lnTo>
                  <a:pt x="1194295" y="4191431"/>
                </a:lnTo>
                <a:lnTo>
                  <a:pt x="1201712" y="4236885"/>
                </a:lnTo>
                <a:lnTo>
                  <a:pt x="1213739" y="4280598"/>
                </a:lnTo>
                <a:lnTo>
                  <a:pt x="1230134" y="4322330"/>
                </a:lnTo>
                <a:lnTo>
                  <a:pt x="1250632" y="4361815"/>
                </a:lnTo>
                <a:lnTo>
                  <a:pt x="1274965" y="4398784"/>
                </a:lnTo>
                <a:lnTo>
                  <a:pt x="1302854" y="4432986"/>
                </a:lnTo>
                <a:lnTo>
                  <a:pt x="1334058" y="4464139"/>
                </a:lnTo>
                <a:lnTo>
                  <a:pt x="1368310" y="4491990"/>
                </a:lnTo>
                <a:lnTo>
                  <a:pt x="1405343" y="4516272"/>
                </a:lnTo>
                <a:lnTo>
                  <a:pt x="1444904" y="4536732"/>
                </a:lnTo>
                <a:lnTo>
                  <a:pt x="1486712" y="4553102"/>
                </a:lnTo>
                <a:lnTo>
                  <a:pt x="1530515" y="4565129"/>
                </a:lnTo>
                <a:lnTo>
                  <a:pt x="1576044" y="4572533"/>
                </a:lnTo>
                <a:lnTo>
                  <a:pt x="1623060" y="4575048"/>
                </a:lnTo>
                <a:lnTo>
                  <a:pt x="1670062" y="4572533"/>
                </a:lnTo>
                <a:lnTo>
                  <a:pt x="1715592" y="4565129"/>
                </a:lnTo>
                <a:lnTo>
                  <a:pt x="1759394" y="4553102"/>
                </a:lnTo>
                <a:lnTo>
                  <a:pt x="1801202" y="4536732"/>
                </a:lnTo>
                <a:lnTo>
                  <a:pt x="1840763" y="4516272"/>
                </a:lnTo>
                <a:lnTo>
                  <a:pt x="1877796" y="4491990"/>
                </a:lnTo>
                <a:lnTo>
                  <a:pt x="1912048" y="4464139"/>
                </a:lnTo>
                <a:lnTo>
                  <a:pt x="1943252" y="4432986"/>
                </a:lnTo>
                <a:lnTo>
                  <a:pt x="1971141" y="4398784"/>
                </a:lnTo>
                <a:lnTo>
                  <a:pt x="1995474" y="4361815"/>
                </a:lnTo>
                <a:lnTo>
                  <a:pt x="2015972" y="4322330"/>
                </a:lnTo>
                <a:lnTo>
                  <a:pt x="2032368" y="4280598"/>
                </a:lnTo>
                <a:lnTo>
                  <a:pt x="2044395" y="4236885"/>
                </a:lnTo>
                <a:lnTo>
                  <a:pt x="2051812" y="4191431"/>
                </a:lnTo>
                <a:lnTo>
                  <a:pt x="2054352" y="4144518"/>
                </a:lnTo>
                <a:close/>
              </a:path>
              <a:path w="4564380" h="4638040">
                <a:moveTo>
                  <a:pt x="2685288" y="430530"/>
                </a:moveTo>
                <a:lnTo>
                  <a:pt x="2682760" y="383628"/>
                </a:lnTo>
                <a:lnTo>
                  <a:pt x="2675344" y="338188"/>
                </a:lnTo>
                <a:lnTo>
                  <a:pt x="2663329" y="294462"/>
                </a:lnTo>
                <a:lnTo>
                  <a:pt x="2646959" y="252730"/>
                </a:lnTo>
                <a:lnTo>
                  <a:pt x="2626499" y="213258"/>
                </a:lnTo>
                <a:lnTo>
                  <a:pt x="2602204" y="176288"/>
                </a:lnTo>
                <a:lnTo>
                  <a:pt x="2574353" y="142087"/>
                </a:lnTo>
                <a:lnTo>
                  <a:pt x="2543200" y="110934"/>
                </a:lnTo>
                <a:lnTo>
                  <a:pt x="2508999" y="83083"/>
                </a:lnTo>
                <a:lnTo>
                  <a:pt x="2472029" y="58788"/>
                </a:lnTo>
                <a:lnTo>
                  <a:pt x="2432558" y="38328"/>
                </a:lnTo>
                <a:lnTo>
                  <a:pt x="2390825" y="21958"/>
                </a:lnTo>
                <a:lnTo>
                  <a:pt x="2347099" y="9944"/>
                </a:lnTo>
                <a:lnTo>
                  <a:pt x="2301659" y="2527"/>
                </a:lnTo>
                <a:lnTo>
                  <a:pt x="2254758" y="0"/>
                </a:lnTo>
                <a:lnTo>
                  <a:pt x="2207844" y="2527"/>
                </a:lnTo>
                <a:lnTo>
                  <a:pt x="2162403" y="9944"/>
                </a:lnTo>
                <a:lnTo>
                  <a:pt x="2118677" y="21958"/>
                </a:lnTo>
                <a:lnTo>
                  <a:pt x="2076945" y="38328"/>
                </a:lnTo>
                <a:lnTo>
                  <a:pt x="2037473" y="58788"/>
                </a:lnTo>
                <a:lnTo>
                  <a:pt x="2000504" y="83083"/>
                </a:lnTo>
                <a:lnTo>
                  <a:pt x="1966302" y="110934"/>
                </a:lnTo>
                <a:lnTo>
                  <a:pt x="1935149" y="142087"/>
                </a:lnTo>
                <a:lnTo>
                  <a:pt x="1907298" y="176288"/>
                </a:lnTo>
                <a:lnTo>
                  <a:pt x="1883003" y="213258"/>
                </a:lnTo>
                <a:lnTo>
                  <a:pt x="1862543" y="252730"/>
                </a:lnTo>
                <a:lnTo>
                  <a:pt x="1846173" y="294462"/>
                </a:lnTo>
                <a:lnTo>
                  <a:pt x="1834159" y="338188"/>
                </a:lnTo>
                <a:lnTo>
                  <a:pt x="1826742" y="383628"/>
                </a:lnTo>
                <a:lnTo>
                  <a:pt x="1824228" y="430530"/>
                </a:lnTo>
                <a:lnTo>
                  <a:pt x="1826742" y="477443"/>
                </a:lnTo>
                <a:lnTo>
                  <a:pt x="1834159" y="522884"/>
                </a:lnTo>
                <a:lnTo>
                  <a:pt x="1846173" y="566610"/>
                </a:lnTo>
                <a:lnTo>
                  <a:pt x="1862543" y="608342"/>
                </a:lnTo>
                <a:lnTo>
                  <a:pt x="1883003" y="647814"/>
                </a:lnTo>
                <a:lnTo>
                  <a:pt x="1907298" y="684784"/>
                </a:lnTo>
                <a:lnTo>
                  <a:pt x="1935149" y="718985"/>
                </a:lnTo>
                <a:lnTo>
                  <a:pt x="1966302" y="750138"/>
                </a:lnTo>
                <a:lnTo>
                  <a:pt x="2000504" y="777989"/>
                </a:lnTo>
                <a:lnTo>
                  <a:pt x="2037473" y="802284"/>
                </a:lnTo>
                <a:lnTo>
                  <a:pt x="2076945" y="822744"/>
                </a:lnTo>
                <a:lnTo>
                  <a:pt x="2118677" y="839114"/>
                </a:lnTo>
                <a:lnTo>
                  <a:pt x="2162403" y="851128"/>
                </a:lnTo>
                <a:lnTo>
                  <a:pt x="2207844" y="858545"/>
                </a:lnTo>
                <a:lnTo>
                  <a:pt x="2254758" y="861060"/>
                </a:lnTo>
                <a:lnTo>
                  <a:pt x="2301659" y="858545"/>
                </a:lnTo>
                <a:lnTo>
                  <a:pt x="2347099" y="851128"/>
                </a:lnTo>
                <a:lnTo>
                  <a:pt x="2390825" y="839114"/>
                </a:lnTo>
                <a:lnTo>
                  <a:pt x="2432558" y="822744"/>
                </a:lnTo>
                <a:lnTo>
                  <a:pt x="2472029" y="802284"/>
                </a:lnTo>
                <a:lnTo>
                  <a:pt x="2508999" y="777989"/>
                </a:lnTo>
                <a:lnTo>
                  <a:pt x="2543200" y="750138"/>
                </a:lnTo>
                <a:lnTo>
                  <a:pt x="2574353" y="718985"/>
                </a:lnTo>
                <a:lnTo>
                  <a:pt x="2602204" y="684784"/>
                </a:lnTo>
                <a:lnTo>
                  <a:pt x="2626499" y="647814"/>
                </a:lnTo>
                <a:lnTo>
                  <a:pt x="2646959" y="608342"/>
                </a:lnTo>
                <a:lnTo>
                  <a:pt x="2663329" y="566610"/>
                </a:lnTo>
                <a:lnTo>
                  <a:pt x="2675344" y="522884"/>
                </a:lnTo>
                <a:lnTo>
                  <a:pt x="2682760" y="477443"/>
                </a:lnTo>
                <a:lnTo>
                  <a:pt x="2685288" y="430530"/>
                </a:lnTo>
                <a:close/>
              </a:path>
              <a:path w="4564380" h="4638040">
                <a:moveTo>
                  <a:pt x="3377184" y="2353056"/>
                </a:moveTo>
                <a:lnTo>
                  <a:pt x="3376104" y="2304250"/>
                </a:lnTo>
                <a:lnTo>
                  <a:pt x="3372942" y="2255990"/>
                </a:lnTo>
                <a:lnTo>
                  <a:pt x="3367697" y="2208326"/>
                </a:lnTo>
                <a:lnTo>
                  <a:pt x="3360445" y="2161286"/>
                </a:lnTo>
                <a:lnTo>
                  <a:pt x="3351225" y="2114931"/>
                </a:lnTo>
                <a:lnTo>
                  <a:pt x="3340074" y="2069299"/>
                </a:lnTo>
                <a:lnTo>
                  <a:pt x="3327044" y="2024443"/>
                </a:lnTo>
                <a:lnTo>
                  <a:pt x="3312172" y="1980399"/>
                </a:lnTo>
                <a:lnTo>
                  <a:pt x="3295510" y="1937207"/>
                </a:lnTo>
                <a:lnTo>
                  <a:pt x="3277095" y="1894928"/>
                </a:lnTo>
                <a:lnTo>
                  <a:pt x="3256978" y="1853590"/>
                </a:lnTo>
                <a:lnTo>
                  <a:pt x="3235198" y="1813242"/>
                </a:lnTo>
                <a:lnTo>
                  <a:pt x="3211792" y="1773936"/>
                </a:lnTo>
                <a:lnTo>
                  <a:pt x="3186836" y="1735709"/>
                </a:lnTo>
                <a:lnTo>
                  <a:pt x="3160331" y="1698599"/>
                </a:lnTo>
                <a:lnTo>
                  <a:pt x="3132366" y="1662671"/>
                </a:lnTo>
                <a:lnTo>
                  <a:pt x="3102953" y="1627949"/>
                </a:lnTo>
                <a:lnTo>
                  <a:pt x="3072142" y="1594497"/>
                </a:lnTo>
                <a:lnTo>
                  <a:pt x="3039986" y="1562341"/>
                </a:lnTo>
                <a:lnTo>
                  <a:pt x="3006534" y="1531531"/>
                </a:lnTo>
                <a:lnTo>
                  <a:pt x="2971812" y="1502117"/>
                </a:lnTo>
                <a:lnTo>
                  <a:pt x="2935884" y="1474152"/>
                </a:lnTo>
                <a:lnTo>
                  <a:pt x="2898775" y="1447647"/>
                </a:lnTo>
                <a:lnTo>
                  <a:pt x="2860548" y="1422692"/>
                </a:lnTo>
                <a:lnTo>
                  <a:pt x="2821241" y="1399286"/>
                </a:lnTo>
                <a:lnTo>
                  <a:pt x="2780893" y="1377505"/>
                </a:lnTo>
                <a:lnTo>
                  <a:pt x="2739555" y="1357388"/>
                </a:lnTo>
                <a:lnTo>
                  <a:pt x="2697276" y="1338973"/>
                </a:lnTo>
                <a:lnTo>
                  <a:pt x="2654084" y="1322311"/>
                </a:lnTo>
                <a:lnTo>
                  <a:pt x="2610040" y="1307439"/>
                </a:lnTo>
                <a:lnTo>
                  <a:pt x="2565184" y="1294409"/>
                </a:lnTo>
                <a:lnTo>
                  <a:pt x="2519553" y="1283258"/>
                </a:lnTo>
                <a:lnTo>
                  <a:pt x="2473198" y="1274038"/>
                </a:lnTo>
                <a:lnTo>
                  <a:pt x="2426157" y="1266786"/>
                </a:lnTo>
                <a:lnTo>
                  <a:pt x="2378494" y="1261541"/>
                </a:lnTo>
                <a:lnTo>
                  <a:pt x="2330234" y="1258379"/>
                </a:lnTo>
                <a:lnTo>
                  <a:pt x="2281428" y="1257300"/>
                </a:lnTo>
                <a:lnTo>
                  <a:pt x="2232609" y="1258379"/>
                </a:lnTo>
                <a:lnTo>
                  <a:pt x="2184349" y="1261541"/>
                </a:lnTo>
                <a:lnTo>
                  <a:pt x="2136686" y="1266786"/>
                </a:lnTo>
                <a:lnTo>
                  <a:pt x="2089645" y="1274038"/>
                </a:lnTo>
                <a:lnTo>
                  <a:pt x="2043290" y="1283258"/>
                </a:lnTo>
                <a:lnTo>
                  <a:pt x="1997659" y="1294409"/>
                </a:lnTo>
                <a:lnTo>
                  <a:pt x="1952802" y="1307439"/>
                </a:lnTo>
                <a:lnTo>
                  <a:pt x="1908759" y="1322311"/>
                </a:lnTo>
                <a:lnTo>
                  <a:pt x="1865566" y="1338973"/>
                </a:lnTo>
                <a:lnTo>
                  <a:pt x="1823288" y="1357388"/>
                </a:lnTo>
                <a:lnTo>
                  <a:pt x="1781949" y="1377505"/>
                </a:lnTo>
                <a:lnTo>
                  <a:pt x="1741601" y="1399286"/>
                </a:lnTo>
                <a:lnTo>
                  <a:pt x="1702295" y="1422692"/>
                </a:lnTo>
                <a:lnTo>
                  <a:pt x="1664068" y="1447647"/>
                </a:lnTo>
                <a:lnTo>
                  <a:pt x="1626958" y="1474152"/>
                </a:lnTo>
                <a:lnTo>
                  <a:pt x="1591030" y="1502117"/>
                </a:lnTo>
                <a:lnTo>
                  <a:pt x="1556308" y="1531531"/>
                </a:lnTo>
                <a:lnTo>
                  <a:pt x="1522857" y="1562341"/>
                </a:lnTo>
                <a:lnTo>
                  <a:pt x="1490700" y="1594497"/>
                </a:lnTo>
                <a:lnTo>
                  <a:pt x="1459890" y="1627949"/>
                </a:lnTo>
                <a:lnTo>
                  <a:pt x="1430477" y="1662671"/>
                </a:lnTo>
                <a:lnTo>
                  <a:pt x="1402511" y="1698599"/>
                </a:lnTo>
                <a:lnTo>
                  <a:pt x="1376006" y="1735709"/>
                </a:lnTo>
                <a:lnTo>
                  <a:pt x="1351051" y="1773936"/>
                </a:lnTo>
                <a:lnTo>
                  <a:pt x="1327645" y="1813242"/>
                </a:lnTo>
                <a:lnTo>
                  <a:pt x="1305864" y="1853590"/>
                </a:lnTo>
                <a:lnTo>
                  <a:pt x="1285748" y="1894928"/>
                </a:lnTo>
                <a:lnTo>
                  <a:pt x="1267333" y="1937207"/>
                </a:lnTo>
                <a:lnTo>
                  <a:pt x="1250670" y="1980399"/>
                </a:lnTo>
                <a:lnTo>
                  <a:pt x="1235798" y="2024443"/>
                </a:lnTo>
                <a:lnTo>
                  <a:pt x="1222768" y="2069299"/>
                </a:lnTo>
                <a:lnTo>
                  <a:pt x="1211618" y="2114931"/>
                </a:lnTo>
                <a:lnTo>
                  <a:pt x="1202397" y="2161286"/>
                </a:lnTo>
                <a:lnTo>
                  <a:pt x="1195146" y="2208326"/>
                </a:lnTo>
                <a:lnTo>
                  <a:pt x="1189901" y="2255990"/>
                </a:lnTo>
                <a:lnTo>
                  <a:pt x="1186738" y="2304250"/>
                </a:lnTo>
                <a:lnTo>
                  <a:pt x="1185672" y="2353056"/>
                </a:lnTo>
                <a:lnTo>
                  <a:pt x="1186738" y="2401874"/>
                </a:lnTo>
                <a:lnTo>
                  <a:pt x="1189901" y="2450134"/>
                </a:lnTo>
                <a:lnTo>
                  <a:pt x="1195146" y="2497798"/>
                </a:lnTo>
                <a:lnTo>
                  <a:pt x="1202397" y="2544838"/>
                </a:lnTo>
                <a:lnTo>
                  <a:pt x="1211618" y="2591193"/>
                </a:lnTo>
                <a:lnTo>
                  <a:pt x="1222768" y="2636824"/>
                </a:lnTo>
                <a:lnTo>
                  <a:pt x="1235798" y="2681681"/>
                </a:lnTo>
                <a:lnTo>
                  <a:pt x="1250670" y="2725724"/>
                </a:lnTo>
                <a:lnTo>
                  <a:pt x="1267333" y="2768917"/>
                </a:lnTo>
                <a:lnTo>
                  <a:pt x="1285748" y="2811195"/>
                </a:lnTo>
                <a:lnTo>
                  <a:pt x="1305864" y="2852534"/>
                </a:lnTo>
                <a:lnTo>
                  <a:pt x="1327645" y="2892882"/>
                </a:lnTo>
                <a:lnTo>
                  <a:pt x="1351051" y="2932188"/>
                </a:lnTo>
                <a:lnTo>
                  <a:pt x="1376006" y="2970415"/>
                </a:lnTo>
                <a:lnTo>
                  <a:pt x="1402511" y="3007525"/>
                </a:lnTo>
                <a:lnTo>
                  <a:pt x="1430477" y="3043453"/>
                </a:lnTo>
                <a:lnTo>
                  <a:pt x="1459890" y="3078175"/>
                </a:lnTo>
                <a:lnTo>
                  <a:pt x="1490700" y="3111627"/>
                </a:lnTo>
                <a:lnTo>
                  <a:pt x="1522857" y="3143783"/>
                </a:lnTo>
                <a:lnTo>
                  <a:pt x="1556308" y="3174593"/>
                </a:lnTo>
                <a:lnTo>
                  <a:pt x="1591030" y="3204006"/>
                </a:lnTo>
                <a:lnTo>
                  <a:pt x="1626958" y="3231972"/>
                </a:lnTo>
                <a:lnTo>
                  <a:pt x="1664068" y="3258477"/>
                </a:lnTo>
                <a:lnTo>
                  <a:pt x="1702295" y="3283432"/>
                </a:lnTo>
                <a:lnTo>
                  <a:pt x="1741601" y="3306838"/>
                </a:lnTo>
                <a:lnTo>
                  <a:pt x="1781949" y="3328619"/>
                </a:lnTo>
                <a:lnTo>
                  <a:pt x="1823288" y="3348736"/>
                </a:lnTo>
                <a:lnTo>
                  <a:pt x="1865566" y="3367151"/>
                </a:lnTo>
                <a:lnTo>
                  <a:pt x="1908759" y="3383813"/>
                </a:lnTo>
                <a:lnTo>
                  <a:pt x="1952802" y="3398685"/>
                </a:lnTo>
                <a:lnTo>
                  <a:pt x="1997659" y="3411715"/>
                </a:lnTo>
                <a:lnTo>
                  <a:pt x="2043290" y="3422866"/>
                </a:lnTo>
                <a:lnTo>
                  <a:pt x="2089645" y="3432086"/>
                </a:lnTo>
                <a:lnTo>
                  <a:pt x="2136686" y="3439337"/>
                </a:lnTo>
                <a:lnTo>
                  <a:pt x="2184349" y="3444583"/>
                </a:lnTo>
                <a:lnTo>
                  <a:pt x="2232609" y="3447745"/>
                </a:lnTo>
                <a:lnTo>
                  <a:pt x="2281428" y="3448812"/>
                </a:lnTo>
                <a:lnTo>
                  <a:pt x="2330234" y="3447745"/>
                </a:lnTo>
                <a:lnTo>
                  <a:pt x="2378494" y="3444583"/>
                </a:lnTo>
                <a:lnTo>
                  <a:pt x="2426157" y="3439337"/>
                </a:lnTo>
                <a:lnTo>
                  <a:pt x="2473198" y="3432086"/>
                </a:lnTo>
                <a:lnTo>
                  <a:pt x="2519553" y="3422866"/>
                </a:lnTo>
                <a:lnTo>
                  <a:pt x="2565184" y="3411715"/>
                </a:lnTo>
                <a:lnTo>
                  <a:pt x="2610040" y="3398685"/>
                </a:lnTo>
                <a:lnTo>
                  <a:pt x="2654084" y="3383813"/>
                </a:lnTo>
                <a:lnTo>
                  <a:pt x="2697276" y="3367151"/>
                </a:lnTo>
                <a:lnTo>
                  <a:pt x="2739555" y="3348736"/>
                </a:lnTo>
                <a:lnTo>
                  <a:pt x="2780893" y="3328619"/>
                </a:lnTo>
                <a:lnTo>
                  <a:pt x="2821241" y="3306838"/>
                </a:lnTo>
                <a:lnTo>
                  <a:pt x="2860548" y="3283432"/>
                </a:lnTo>
                <a:lnTo>
                  <a:pt x="2898775" y="3258477"/>
                </a:lnTo>
                <a:lnTo>
                  <a:pt x="2935884" y="3231972"/>
                </a:lnTo>
                <a:lnTo>
                  <a:pt x="2971812" y="3204006"/>
                </a:lnTo>
                <a:lnTo>
                  <a:pt x="3006534" y="3174593"/>
                </a:lnTo>
                <a:lnTo>
                  <a:pt x="3039986" y="3143783"/>
                </a:lnTo>
                <a:lnTo>
                  <a:pt x="3072142" y="3111627"/>
                </a:lnTo>
                <a:lnTo>
                  <a:pt x="3102953" y="3078175"/>
                </a:lnTo>
                <a:lnTo>
                  <a:pt x="3132366" y="3043453"/>
                </a:lnTo>
                <a:lnTo>
                  <a:pt x="3160331" y="3007525"/>
                </a:lnTo>
                <a:lnTo>
                  <a:pt x="3186836" y="2970415"/>
                </a:lnTo>
                <a:lnTo>
                  <a:pt x="3211792" y="2932188"/>
                </a:lnTo>
                <a:lnTo>
                  <a:pt x="3235198" y="2892882"/>
                </a:lnTo>
                <a:lnTo>
                  <a:pt x="3256978" y="2852534"/>
                </a:lnTo>
                <a:lnTo>
                  <a:pt x="3277095" y="2811195"/>
                </a:lnTo>
                <a:lnTo>
                  <a:pt x="3295510" y="2768917"/>
                </a:lnTo>
                <a:lnTo>
                  <a:pt x="3312172" y="2725724"/>
                </a:lnTo>
                <a:lnTo>
                  <a:pt x="3327044" y="2681681"/>
                </a:lnTo>
                <a:lnTo>
                  <a:pt x="3340074" y="2636824"/>
                </a:lnTo>
                <a:lnTo>
                  <a:pt x="3351225" y="2591193"/>
                </a:lnTo>
                <a:lnTo>
                  <a:pt x="3360445" y="2544838"/>
                </a:lnTo>
                <a:lnTo>
                  <a:pt x="3367697" y="2497798"/>
                </a:lnTo>
                <a:lnTo>
                  <a:pt x="3372942" y="2450134"/>
                </a:lnTo>
                <a:lnTo>
                  <a:pt x="3376104" y="2401874"/>
                </a:lnTo>
                <a:lnTo>
                  <a:pt x="3377184" y="2353056"/>
                </a:lnTo>
                <a:close/>
              </a:path>
              <a:path w="4564380" h="4638040">
                <a:moveTo>
                  <a:pt x="3535680" y="4206240"/>
                </a:moveTo>
                <a:lnTo>
                  <a:pt x="3533140" y="4159237"/>
                </a:lnTo>
                <a:lnTo>
                  <a:pt x="3525723" y="4113707"/>
                </a:lnTo>
                <a:lnTo>
                  <a:pt x="3513696" y="4069905"/>
                </a:lnTo>
                <a:lnTo>
                  <a:pt x="3497300" y="4028097"/>
                </a:lnTo>
                <a:lnTo>
                  <a:pt x="3476802" y="3988536"/>
                </a:lnTo>
                <a:lnTo>
                  <a:pt x="3452469" y="3951503"/>
                </a:lnTo>
                <a:lnTo>
                  <a:pt x="3424580" y="3917251"/>
                </a:lnTo>
                <a:lnTo>
                  <a:pt x="3393376" y="3886047"/>
                </a:lnTo>
                <a:lnTo>
                  <a:pt x="3359124" y="3858158"/>
                </a:lnTo>
                <a:lnTo>
                  <a:pt x="3322091" y="3833825"/>
                </a:lnTo>
                <a:lnTo>
                  <a:pt x="3282531" y="3813327"/>
                </a:lnTo>
                <a:lnTo>
                  <a:pt x="3240722" y="3796931"/>
                </a:lnTo>
                <a:lnTo>
                  <a:pt x="3196920" y="3784904"/>
                </a:lnTo>
                <a:lnTo>
                  <a:pt x="3151390" y="3777488"/>
                </a:lnTo>
                <a:lnTo>
                  <a:pt x="3104388" y="3774948"/>
                </a:lnTo>
                <a:lnTo>
                  <a:pt x="3057372" y="3777488"/>
                </a:lnTo>
                <a:lnTo>
                  <a:pt x="3011843" y="3784904"/>
                </a:lnTo>
                <a:lnTo>
                  <a:pt x="2968040" y="3796931"/>
                </a:lnTo>
                <a:lnTo>
                  <a:pt x="2926232" y="3813327"/>
                </a:lnTo>
                <a:lnTo>
                  <a:pt x="2886672" y="3833825"/>
                </a:lnTo>
                <a:lnTo>
                  <a:pt x="2849638" y="3858158"/>
                </a:lnTo>
                <a:lnTo>
                  <a:pt x="2815386" y="3886047"/>
                </a:lnTo>
                <a:lnTo>
                  <a:pt x="2784183" y="3917251"/>
                </a:lnTo>
                <a:lnTo>
                  <a:pt x="2756293" y="3951503"/>
                </a:lnTo>
                <a:lnTo>
                  <a:pt x="2731960" y="3988536"/>
                </a:lnTo>
                <a:lnTo>
                  <a:pt x="2711462" y="4028097"/>
                </a:lnTo>
                <a:lnTo>
                  <a:pt x="2695067" y="4069905"/>
                </a:lnTo>
                <a:lnTo>
                  <a:pt x="2683040" y="4113707"/>
                </a:lnTo>
                <a:lnTo>
                  <a:pt x="2675623" y="4159237"/>
                </a:lnTo>
                <a:lnTo>
                  <a:pt x="2673096" y="4206240"/>
                </a:lnTo>
                <a:lnTo>
                  <a:pt x="2675623" y="4253242"/>
                </a:lnTo>
                <a:lnTo>
                  <a:pt x="2683040" y="4298772"/>
                </a:lnTo>
                <a:lnTo>
                  <a:pt x="2695067" y="4342574"/>
                </a:lnTo>
                <a:lnTo>
                  <a:pt x="2711462" y="4384383"/>
                </a:lnTo>
                <a:lnTo>
                  <a:pt x="2731960" y="4423930"/>
                </a:lnTo>
                <a:lnTo>
                  <a:pt x="2756293" y="4460964"/>
                </a:lnTo>
                <a:lnTo>
                  <a:pt x="2784183" y="4495216"/>
                </a:lnTo>
                <a:lnTo>
                  <a:pt x="2815386" y="4526419"/>
                </a:lnTo>
                <a:lnTo>
                  <a:pt x="2849638" y="4554321"/>
                </a:lnTo>
                <a:lnTo>
                  <a:pt x="2886672" y="4578655"/>
                </a:lnTo>
                <a:lnTo>
                  <a:pt x="2926232" y="4599152"/>
                </a:lnTo>
                <a:lnTo>
                  <a:pt x="2968040" y="4615548"/>
                </a:lnTo>
                <a:lnTo>
                  <a:pt x="3011843" y="4627588"/>
                </a:lnTo>
                <a:lnTo>
                  <a:pt x="3057372" y="4635004"/>
                </a:lnTo>
                <a:lnTo>
                  <a:pt x="3104388" y="4637532"/>
                </a:lnTo>
                <a:lnTo>
                  <a:pt x="3151390" y="4635004"/>
                </a:lnTo>
                <a:lnTo>
                  <a:pt x="3196920" y="4627588"/>
                </a:lnTo>
                <a:lnTo>
                  <a:pt x="3240722" y="4615548"/>
                </a:lnTo>
                <a:lnTo>
                  <a:pt x="3282531" y="4599152"/>
                </a:lnTo>
                <a:lnTo>
                  <a:pt x="3322091" y="4578655"/>
                </a:lnTo>
                <a:lnTo>
                  <a:pt x="3359124" y="4554321"/>
                </a:lnTo>
                <a:lnTo>
                  <a:pt x="3393376" y="4526419"/>
                </a:lnTo>
                <a:lnTo>
                  <a:pt x="3424580" y="4495216"/>
                </a:lnTo>
                <a:lnTo>
                  <a:pt x="3452469" y="4460964"/>
                </a:lnTo>
                <a:lnTo>
                  <a:pt x="3476802" y="4423930"/>
                </a:lnTo>
                <a:lnTo>
                  <a:pt x="3497300" y="4384383"/>
                </a:lnTo>
                <a:lnTo>
                  <a:pt x="3513696" y="4342574"/>
                </a:lnTo>
                <a:lnTo>
                  <a:pt x="3525723" y="4298772"/>
                </a:lnTo>
                <a:lnTo>
                  <a:pt x="3533140" y="4253242"/>
                </a:lnTo>
                <a:lnTo>
                  <a:pt x="3535680" y="4206240"/>
                </a:lnTo>
                <a:close/>
              </a:path>
              <a:path w="4564380" h="4638040">
                <a:moveTo>
                  <a:pt x="3991356" y="951738"/>
                </a:moveTo>
                <a:lnTo>
                  <a:pt x="3988828" y="904836"/>
                </a:lnTo>
                <a:lnTo>
                  <a:pt x="3981412" y="859396"/>
                </a:lnTo>
                <a:lnTo>
                  <a:pt x="3969397" y="815670"/>
                </a:lnTo>
                <a:lnTo>
                  <a:pt x="3953027" y="773938"/>
                </a:lnTo>
                <a:lnTo>
                  <a:pt x="3932567" y="734466"/>
                </a:lnTo>
                <a:lnTo>
                  <a:pt x="3908272" y="697496"/>
                </a:lnTo>
                <a:lnTo>
                  <a:pt x="3880421" y="663295"/>
                </a:lnTo>
                <a:lnTo>
                  <a:pt x="3849268" y="632142"/>
                </a:lnTo>
                <a:lnTo>
                  <a:pt x="3815067" y="604291"/>
                </a:lnTo>
                <a:lnTo>
                  <a:pt x="3778097" y="579996"/>
                </a:lnTo>
                <a:lnTo>
                  <a:pt x="3738626" y="559536"/>
                </a:lnTo>
                <a:lnTo>
                  <a:pt x="3696893" y="543166"/>
                </a:lnTo>
                <a:lnTo>
                  <a:pt x="3653167" y="531152"/>
                </a:lnTo>
                <a:lnTo>
                  <a:pt x="3607727" y="523735"/>
                </a:lnTo>
                <a:lnTo>
                  <a:pt x="3560826" y="521208"/>
                </a:lnTo>
                <a:lnTo>
                  <a:pt x="3513912" y="523735"/>
                </a:lnTo>
                <a:lnTo>
                  <a:pt x="3468471" y="531152"/>
                </a:lnTo>
                <a:lnTo>
                  <a:pt x="3424745" y="543166"/>
                </a:lnTo>
                <a:lnTo>
                  <a:pt x="3383013" y="559536"/>
                </a:lnTo>
                <a:lnTo>
                  <a:pt x="3343541" y="579996"/>
                </a:lnTo>
                <a:lnTo>
                  <a:pt x="3306572" y="604291"/>
                </a:lnTo>
                <a:lnTo>
                  <a:pt x="3272371" y="632142"/>
                </a:lnTo>
                <a:lnTo>
                  <a:pt x="3241217" y="663295"/>
                </a:lnTo>
                <a:lnTo>
                  <a:pt x="3213366" y="697496"/>
                </a:lnTo>
                <a:lnTo>
                  <a:pt x="3189071" y="734466"/>
                </a:lnTo>
                <a:lnTo>
                  <a:pt x="3168612" y="773938"/>
                </a:lnTo>
                <a:lnTo>
                  <a:pt x="3152241" y="815670"/>
                </a:lnTo>
                <a:lnTo>
                  <a:pt x="3140227" y="859396"/>
                </a:lnTo>
                <a:lnTo>
                  <a:pt x="3132810" y="904836"/>
                </a:lnTo>
                <a:lnTo>
                  <a:pt x="3130296" y="951738"/>
                </a:lnTo>
                <a:lnTo>
                  <a:pt x="3132810" y="998651"/>
                </a:lnTo>
                <a:lnTo>
                  <a:pt x="3140227" y="1044092"/>
                </a:lnTo>
                <a:lnTo>
                  <a:pt x="3152241" y="1087818"/>
                </a:lnTo>
                <a:lnTo>
                  <a:pt x="3168612" y="1129550"/>
                </a:lnTo>
                <a:lnTo>
                  <a:pt x="3189071" y="1169022"/>
                </a:lnTo>
                <a:lnTo>
                  <a:pt x="3213366" y="1205992"/>
                </a:lnTo>
                <a:lnTo>
                  <a:pt x="3241217" y="1240193"/>
                </a:lnTo>
                <a:lnTo>
                  <a:pt x="3272371" y="1271346"/>
                </a:lnTo>
                <a:lnTo>
                  <a:pt x="3306572" y="1299197"/>
                </a:lnTo>
                <a:lnTo>
                  <a:pt x="3343541" y="1323492"/>
                </a:lnTo>
                <a:lnTo>
                  <a:pt x="3383013" y="1343952"/>
                </a:lnTo>
                <a:lnTo>
                  <a:pt x="3424745" y="1360322"/>
                </a:lnTo>
                <a:lnTo>
                  <a:pt x="3468471" y="1372336"/>
                </a:lnTo>
                <a:lnTo>
                  <a:pt x="3513912" y="1379753"/>
                </a:lnTo>
                <a:lnTo>
                  <a:pt x="3560826" y="1382268"/>
                </a:lnTo>
                <a:lnTo>
                  <a:pt x="3607727" y="1379753"/>
                </a:lnTo>
                <a:lnTo>
                  <a:pt x="3653167" y="1372336"/>
                </a:lnTo>
                <a:lnTo>
                  <a:pt x="3696893" y="1360322"/>
                </a:lnTo>
                <a:lnTo>
                  <a:pt x="3738626" y="1343952"/>
                </a:lnTo>
                <a:lnTo>
                  <a:pt x="3778097" y="1323492"/>
                </a:lnTo>
                <a:lnTo>
                  <a:pt x="3815067" y="1299197"/>
                </a:lnTo>
                <a:lnTo>
                  <a:pt x="3849268" y="1271346"/>
                </a:lnTo>
                <a:lnTo>
                  <a:pt x="3880421" y="1240193"/>
                </a:lnTo>
                <a:lnTo>
                  <a:pt x="3908272" y="1205992"/>
                </a:lnTo>
                <a:lnTo>
                  <a:pt x="3932567" y="1169022"/>
                </a:lnTo>
                <a:lnTo>
                  <a:pt x="3953027" y="1129550"/>
                </a:lnTo>
                <a:lnTo>
                  <a:pt x="3969397" y="1087818"/>
                </a:lnTo>
                <a:lnTo>
                  <a:pt x="3981412" y="1044092"/>
                </a:lnTo>
                <a:lnTo>
                  <a:pt x="3988828" y="998651"/>
                </a:lnTo>
                <a:lnTo>
                  <a:pt x="3991356" y="951738"/>
                </a:lnTo>
                <a:close/>
              </a:path>
              <a:path w="4564380" h="4638040">
                <a:moveTo>
                  <a:pt x="4372356" y="3206496"/>
                </a:moveTo>
                <a:lnTo>
                  <a:pt x="4369816" y="3159493"/>
                </a:lnTo>
                <a:lnTo>
                  <a:pt x="4362399" y="3113963"/>
                </a:lnTo>
                <a:lnTo>
                  <a:pt x="4350372" y="3070161"/>
                </a:lnTo>
                <a:lnTo>
                  <a:pt x="4333976" y="3028353"/>
                </a:lnTo>
                <a:lnTo>
                  <a:pt x="4313479" y="2988792"/>
                </a:lnTo>
                <a:lnTo>
                  <a:pt x="4289145" y="2951759"/>
                </a:lnTo>
                <a:lnTo>
                  <a:pt x="4261256" y="2917507"/>
                </a:lnTo>
                <a:lnTo>
                  <a:pt x="4230052" y="2886303"/>
                </a:lnTo>
                <a:lnTo>
                  <a:pt x="4195800" y="2858414"/>
                </a:lnTo>
                <a:lnTo>
                  <a:pt x="4158767" y="2834081"/>
                </a:lnTo>
                <a:lnTo>
                  <a:pt x="4119207" y="2813583"/>
                </a:lnTo>
                <a:lnTo>
                  <a:pt x="4077398" y="2797187"/>
                </a:lnTo>
                <a:lnTo>
                  <a:pt x="4033596" y="2785160"/>
                </a:lnTo>
                <a:lnTo>
                  <a:pt x="3988066" y="2777744"/>
                </a:lnTo>
                <a:lnTo>
                  <a:pt x="3941064" y="2775204"/>
                </a:lnTo>
                <a:lnTo>
                  <a:pt x="3894048" y="2777744"/>
                </a:lnTo>
                <a:lnTo>
                  <a:pt x="3848519" y="2785160"/>
                </a:lnTo>
                <a:lnTo>
                  <a:pt x="3804716" y="2797187"/>
                </a:lnTo>
                <a:lnTo>
                  <a:pt x="3762908" y="2813583"/>
                </a:lnTo>
                <a:lnTo>
                  <a:pt x="3723348" y="2834081"/>
                </a:lnTo>
                <a:lnTo>
                  <a:pt x="3686314" y="2858414"/>
                </a:lnTo>
                <a:lnTo>
                  <a:pt x="3652062" y="2886303"/>
                </a:lnTo>
                <a:lnTo>
                  <a:pt x="3620859" y="2917507"/>
                </a:lnTo>
                <a:lnTo>
                  <a:pt x="3592969" y="2951759"/>
                </a:lnTo>
                <a:lnTo>
                  <a:pt x="3568636" y="2988792"/>
                </a:lnTo>
                <a:lnTo>
                  <a:pt x="3548138" y="3028353"/>
                </a:lnTo>
                <a:lnTo>
                  <a:pt x="3531743" y="3070161"/>
                </a:lnTo>
                <a:lnTo>
                  <a:pt x="3519716" y="3113963"/>
                </a:lnTo>
                <a:lnTo>
                  <a:pt x="3512299" y="3159493"/>
                </a:lnTo>
                <a:lnTo>
                  <a:pt x="3509772" y="3206496"/>
                </a:lnTo>
                <a:lnTo>
                  <a:pt x="3512299" y="3253511"/>
                </a:lnTo>
                <a:lnTo>
                  <a:pt x="3519716" y="3299041"/>
                </a:lnTo>
                <a:lnTo>
                  <a:pt x="3531743" y="3342843"/>
                </a:lnTo>
                <a:lnTo>
                  <a:pt x="3548138" y="3384651"/>
                </a:lnTo>
                <a:lnTo>
                  <a:pt x="3568636" y="3424212"/>
                </a:lnTo>
                <a:lnTo>
                  <a:pt x="3592969" y="3461245"/>
                </a:lnTo>
                <a:lnTo>
                  <a:pt x="3620859" y="3495497"/>
                </a:lnTo>
                <a:lnTo>
                  <a:pt x="3652062" y="3526701"/>
                </a:lnTo>
                <a:lnTo>
                  <a:pt x="3686314" y="3554590"/>
                </a:lnTo>
                <a:lnTo>
                  <a:pt x="3723348" y="3578923"/>
                </a:lnTo>
                <a:lnTo>
                  <a:pt x="3762908" y="3599421"/>
                </a:lnTo>
                <a:lnTo>
                  <a:pt x="3804716" y="3615817"/>
                </a:lnTo>
                <a:lnTo>
                  <a:pt x="3848519" y="3627844"/>
                </a:lnTo>
                <a:lnTo>
                  <a:pt x="3894048" y="3635260"/>
                </a:lnTo>
                <a:lnTo>
                  <a:pt x="3941064" y="3637788"/>
                </a:lnTo>
                <a:lnTo>
                  <a:pt x="3988066" y="3635260"/>
                </a:lnTo>
                <a:lnTo>
                  <a:pt x="4033596" y="3627844"/>
                </a:lnTo>
                <a:lnTo>
                  <a:pt x="4077398" y="3615817"/>
                </a:lnTo>
                <a:lnTo>
                  <a:pt x="4119207" y="3599421"/>
                </a:lnTo>
                <a:lnTo>
                  <a:pt x="4158767" y="3578923"/>
                </a:lnTo>
                <a:lnTo>
                  <a:pt x="4195800" y="3554590"/>
                </a:lnTo>
                <a:lnTo>
                  <a:pt x="4230052" y="3526701"/>
                </a:lnTo>
                <a:lnTo>
                  <a:pt x="4261256" y="3495497"/>
                </a:lnTo>
                <a:lnTo>
                  <a:pt x="4289145" y="3461245"/>
                </a:lnTo>
                <a:lnTo>
                  <a:pt x="4313479" y="3424212"/>
                </a:lnTo>
                <a:lnTo>
                  <a:pt x="4333976" y="3384651"/>
                </a:lnTo>
                <a:lnTo>
                  <a:pt x="4350372" y="3342843"/>
                </a:lnTo>
                <a:lnTo>
                  <a:pt x="4362399" y="3299041"/>
                </a:lnTo>
                <a:lnTo>
                  <a:pt x="4369816" y="3253511"/>
                </a:lnTo>
                <a:lnTo>
                  <a:pt x="4372356" y="3206496"/>
                </a:lnTo>
                <a:close/>
              </a:path>
              <a:path w="4564380" h="4638040">
                <a:moveTo>
                  <a:pt x="4564380" y="2037588"/>
                </a:moveTo>
                <a:lnTo>
                  <a:pt x="4561852" y="1990585"/>
                </a:lnTo>
                <a:lnTo>
                  <a:pt x="4554436" y="1945055"/>
                </a:lnTo>
                <a:lnTo>
                  <a:pt x="4542421" y="1901253"/>
                </a:lnTo>
                <a:lnTo>
                  <a:pt x="4526051" y="1859445"/>
                </a:lnTo>
                <a:lnTo>
                  <a:pt x="4505591" y="1819884"/>
                </a:lnTo>
                <a:lnTo>
                  <a:pt x="4481296" y="1782851"/>
                </a:lnTo>
                <a:lnTo>
                  <a:pt x="4453445" y="1748599"/>
                </a:lnTo>
                <a:lnTo>
                  <a:pt x="4422292" y="1717395"/>
                </a:lnTo>
                <a:lnTo>
                  <a:pt x="4388091" y="1689506"/>
                </a:lnTo>
                <a:lnTo>
                  <a:pt x="4351121" y="1665173"/>
                </a:lnTo>
                <a:lnTo>
                  <a:pt x="4311650" y="1644675"/>
                </a:lnTo>
                <a:lnTo>
                  <a:pt x="4269918" y="1628279"/>
                </a:lnTo>
                <a:lnTo>
                  <a:pt x="4226191" y="1616252"/>
                </a:lnTo>
                <a:lnTo>
                  <a:pt x="4180751" y="1608836"/>
                </a:lnTo>
                <a:lnTo>
                  <a:pt x="4133850" y="1606296"/>
                </a:lnTo>
                <a:lnTo>
                  <a:pt x="4086936" y="1608836"/>
                </a:lnTo>
                <a:lnTo>
                  <a:pt x="4041495" y="1616252"/>
                </a:lnTo>
                <a:lnTo>
                  <a:pt x="3997769" y="1628279"/>
                </a:lnTo>
                <a:lnTo>
                  <a:pt x="3956037" y="1644675"/>
                </a:lnTo>
                <a:lnTo>
                  <a:pt x="3916565" y="1665173"/>
                </a:lnTo>
                <a:lnTo>
                  <a:pt x="3879596" y="1689506"/>
                </a:lnTo>
                <a:lnTo>
                  <a:pt x="3845395" y="1717395"/>
                </a:lnTo>
                <a:lnTo>
                  <a:pt x="3814241" y="1748599"/>
                </a:lnTo>
                <a:lnTo>
                  <a:pt x="3786390" y="1782851"/>
                </a:lnTo>
                <a:lnTo>
                  <a:pt x="3762095" y="1819884"/>
                </a:lnTo>
                <a:lnTo>
                  <a:pt x="3741636" y="1859445"/>
                </a:lnTo>
                <a:lnTo>
                  <a:pt x="3725265" y="1901253"/>
                </a:lnTo>
                <a:lnTo>
                  <a:pt x="3713251" y="1945055"/>
                </a:lnTo>
                <a:lnTo>
                  <a:pt x="3705834" y="1990585"/>
                </a:lnTo>
                <a:lnTo>
                  <a:pt x="3703320" y="2037588"/>
                </a:lnTo>
                <a:lnTo>
                  <a:pt x="3705834" y="2084603"/>
                </a:lnTo>
                <a:lnTo>
                  <a:pt x="3713251" y="2130133"/>
                </a:lnTo>
                <a:lnTo>
                  <a:pt x="3725265" y="2173935"/>
                </a:lnTo>
                <a:lnTo>
                  <a:pt x="3741636" y="2215743"/>
                </a:lnTo>
                <a:lnTo>
                  <a:pt x="3762095" y="2255304"/>
                </a:lnTo>
                <a:lnTo>
                  <a:pt x="3786390" y="2292337"/>
                </a:lnTo>
                <a:lnTo>
                  <a:pt x="3814241" y="2326589"/>
                </a:lnTo>
                <a:lnTo>
                  <a:pt x="3845395" y="2357793"/>
                </a:lnTo>
                <a:lnTo>
                  <a:pt x="3879596" y="2385682"/>
                </a:lnTo>
                <a:lnTo>
                  <a:pt x="3916565" y="2410015"/>
                </a:lnTo>
                <a:lnTo>
                  <a:pt x="3956037" y="2430513"/>
                </a:lnTo>
                <a:lnTo>
                  <a:pt x="3997769" y="2446909"/>
                </a:lnTo>
                <a:lnTo>
                  <a:pt x="4041495" y="2458936"/>
                </a:lnTo>
                <a:lnTo>
                  <a:pt x="4086936" y="2466352"/>
                </a:lnTo>
                <a:lnTo>
                  <a:pt x="4133850" y="2468880"/>
                </a:lnTo>
                <a:lnTo>
                  <a:pt x="4180751" y="2466352"/>
                </a:lnTo>
                <a:lnTo>
                  <a:pt x="4226191" y="2458936"/>
                </a:lnTo>
                <a:lnTo>
                  <a:pt x="4269918" y="2446909"/>
                </a:lnTo>
                <a:lnTo>
                  <a:pt x="4311650" y="2430513"/>
                </a:lnTo>
                <a:lnTo>
                  <a:pt x="4351121" y="2410015"/>
                </a:lnTo>
                <a:lnTo>
                  <a:pt x="4388091" y="2385682"/>
                </a:lnTo>
                <a:lnTo>
                  <a:pt x="4422292" y="2357793"/>
                </a:lnTo>
                <a:lnTo>
                  <a:pt x="4453445" y="2326589"/>
                </a:lnTo>
                <a:lnTo>
                  <a:pt x="4481296" y="2292337"/>
                </a:lnTo>
                <a:lnTo>
                  <a:pt x="4505591" y="2255304"/>
                </a:lnTo>
                <a:lnTo>
                  <a:pt x="4526051" y="2215743"/>
                </a:lnTo>
                <a:lnTo>
                  <a:pt x="4542421" y="2173935"/>
                </a:lnTo>
                <a:lnTo>
                  <a:pt x="4554436" y="2130133"/>
                </a:lnTo>
                <a:lnTo>
                  <a:pt x="4561852" y="2084603"/>
                </a:lnTo>
                <a:lnTo>
                  <a:pt x="4564380" y="2037588"/>
                </a:lnTo>
                <a:close/>
              </a:path>
            </a:pathLst>
          </a:custGeom>
          <a:solidFill>
            <a:srgbClr val="731882"/>
          </a:soli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10" name="object 10"/>
          <p:cNvSpPr txBox="1"/>
          <p:nvPr/>
        </p:nvSpPr>
        <p:spPr>
          <a:xfrm>
            <a:off x="8895645" y="5375940"/>
            <a:ext cx="2308830" cy="934602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 marR="8377" indent="19895">
              <a:spcBef>
                <a:spcPts val="165"/>
              </a:spcBef>
            </a:pPr>
            <a:r>
              <a:rPr sz="2968" spc="-16" dirty="0">
                <a:solidFill>
                  <a:srgbClr val="FFFFFF"/>
                </a:solidFill>
                <a:latin typeface="Arial Black"/>
                <a:cs typeface="Arial Black"/>
              </a:rPr>
              <a:t>Цифровой водоканал</a:t>
            </a:r>
            <a:endParaRPr sz="2968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45875" y="2091222"/>
            <a:ext cx="7260512" cy="7328573"/>
            <a:chOff x="3909059" y="1267967"/>
            <a:chExt cx="4403090" cy="444436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2563" y="1827275"/>
              <a:ext cx="699515" cy="6979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7859" y="1267967"/>
              <a:ext cx="697991" cy="6979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9107" y="5007864"/>
              <a:ext cx="699516" cy="6995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4235" y="4098035"/>
              <a:ext cx="697991" cy="6995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3903" y="2878835"/>
              <a:ext cx="697992" cy="6995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1547" y="1810511"/>
              <a:ext cx="699516" cy="6979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9059" y="2924555"/>
              <a:ext cx="697991" cy="6979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3207" y="5012435"/>
              <a:ext cx="699515" cy="6995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6639" y="4041647"/>
              <a:ext cx="748283" cy="74828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001131" y="1707989"/>
            <a:ext cx="6320226" cy="630288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>
              <a:spcBef>
                <a:spcPts val="165"/>
              </a:spcBef>
            </a:pPr>
            <a:r>
              <a:rPr sz="1979" b="1" dirty="0">
                <a:latin typeface="Calibri"/>
                <a:cs typeface="Calibri"/>
              </a:rPr>
              <a:t>Диагностика</a:t>
            </a:r>
            <a:r>
              <a:rPr sz="1979" b="1" spc="-91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работы</a:t>
            </a:r>
            <a:r>
              <a:rPr sz="1979" b="1" spc="-49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обратных</a:t>
            </a:r>
            <a:r>
              <a:rPr sz="1979" spc="-58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клапанов</a:t>
            </a:r>
            <a:r>
              <a:rPr sz="1979" spc="-16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и</a:t>
            </a:r>
            <a:r>
              <a:rPr sz="1979" spc="-33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степени</a:t>
            </a:r>
            <a:r>
              <a:rPr sz="1979" spc="-16" dirty="0">
                <a:latin typeface="Calibri"/>
                <a:cs typeface="Calibri"/>
              </a:rPr>
              <a:t> износа</a:t>
            </a:r>
            <a:endParaRPr sz="1979">
              <a:latin typeface="Calibri"/>
              <a:cs typeface="Calibri"/>
            </a:endParaRPr>
          </a:p>
          <a:p>
            <a:pPr marL="20942"/>
            <a:r>
              <a:rPr sz="1979" dirty="0">
                <a:latin typeface="Calibri"/>
                <a:cs typeface="Calibri"/>
              </a:rPr>
              <a:t>насосного </a:t>
            </a:r>
            <a:r>
              <a:rPr sz="1979" spc="-16" dirty="0">
                <a:latin typeface="Calibri"/>
                <a:cs typeface="Calibri"/>
              </a:rPr>
              <a:t>оборудования,</a:t>
            </a:r>
            <a:r>
              <a:rPr sz="1979" spc="8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контроль</a:t>
            </a:r>
            <a:r>
              <a:rPr sz="1979" spc="-25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давления</a:t>
            </a:r>
            <a:endParaRPr sz="1979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0794" y="4699941"/>
            <a:ext cx="5506639" cy="940380"/>
          </a:xfrm>
          <a:prstGeom prst="rect">
            <a:avLst/>
          </a:prstGeom>
        </p:spPr>
        <p:txBody>
          <a:bodyPr vert="horz" wrap="square" lIns="0" tIns="10471" rIns="0" bIns="0" rtlCol="0">
            <a:spAutoFit/>
          </a:bodyPr>
          <a:lstStyle/>
          <a:p>
            <a:pPr marL="20942" marR="8377">
              <a:lnSpc>
                <a:spcPct val="103299"/>
              </a:lnSpc>
              <a:spcBef>
                <a:spcPts val="82"/>
              </a:spcBef>
            </a:pPr>
            <a:r>
              <a:rPr sz="1979" b="1" dirty="0">
                <a:latin typeface="Calibri"/>
                <a:cs typeface="Calibri"/>
              </a:rPr>
              <a:t>Адаптивное</a:t>
            </a:r>
            <a:r>
              <a:rPr sz="1979" b="1" spc="-33" dirty="0">
                <a:latin typeface="Calibri"/>
                <a:cs typeface="Calibri"/>
              </a:rPr>
              <a:t> </a:t>
            </a:r>
            <a:r>
              <a:rPr sz="1979" b="1" spc="-16" dirty="0">
                <a:latin typeface="Calibri"/>
                <a:cs typeface="Calibri"/>
              </a:rPr>
              <a:t>регулирование</a:t>
            </a:r>
            <a:r>
              <a:rPr sz="1979" b="1" spc="-41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(алгоритм</a:t>
            </a:r>
            <a:r>
              <a:rPr sz="1979" spc="-33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управления </a:t>
            </a:r>
            <a:r>
              <a:rPr sz="1979" dirty="0">
                <a:latin typeface="Calibri"/>
                <a:cs typeface="Calibri"/>
              </a:rPr>
              <a:t>насосными</a:t>
            </a:r>
            <a:r>
              <a:rPr sz="1979" spc="-25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станциями,</a:t>
            </a:r>
            <a:r>
              <a:rPr sz="1979" spc="-8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частотными</a:t>
            </a:r>
            <a:r>
              <a:rPr sz="1979" spc="-41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приводами, </a:t>
            </a:r>
            <a:r>
              <a:rPr sz="1979" dirty="0">
                <a:latin typeface="Calibri"/>
                <a:cs typeface="Calibri"/>
              </a:rPr>
              <a:t>работой</a:t>
            </a:r>
            <a:r>
              <a:rPr sz="1979" spc="-33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резервуаров,</a:t>
            </a:r>
            <a:r>
              <a:rPr sz="1979" spc="-74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насосами</a:t>
            </a:r>
            <a:r>
              <a:rPr sz="1979" spc="25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водозаборов)</a:t>
            </a:r>
            <a:endParaRPr sz="1979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080617" y="4864751"/>
            <a:ext cx="4820796" cy="325717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>
              <a:spcBef>
                <a:spcPts val="165"/>
              </a:spcBef>
            </a:pPr>
            <a:r>
              <a:rPr sz="1979" b="1" spc="-16" dirty="0">
                <a:latin typeface="Calibri"/>
                <a:cs typeface="Calibri"/>
              </a:rPr>
              <a:t>Коммерческий</a:t>
            </a:r>
            <a:r>
              <a:rPr sz="1979" b="1" spc="-49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учет </a:t>
            </a:r>
            <a:r>
              <a:rPr sz="1979" dirty="0">
                <a:latin typeface="Calibri"/>
                <a:cs typeface="Calibri"/>
              </a:rPr>
              <a:t>поставляемых</a:t>
            </a:r>
            <a:r>
              <a:rPr sz="1979" spc="49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ресурсов</a:t>
            </a:r>
            <a:endParaRPr sz="1979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685896" y="8228732"/>
            <a:ext cx="5907674" cy="1093235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 marR="8377">
              <a:lnSpc>
                <a:spcPct val="120100"/>
              </a:lnSpc>
              <a:spcBef>
                <a:spcPts val="165"/>
              </a:spcBef>
            </a:pPr>
            <a:r>
              <a:rPr sz="1979" b="1" dirty="0">
                <a:latin typeface="Calibri"/>
                <a:cs typeface="Calibri"/>
              </a:rPr>
              <a:t>Формирование</a:t>
            </a:r>
            <a:r>
              <a:rPr sz="1979" b="1" spc="-99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программы</a:t>
            </a:r>
            <a:r>
              <a:rPr sz="1979" b="1" spc="-58" dirty="0">
                <a:latin typeface="Calibri"/>
                <a:cs typeface="Calibri"/>
              </a:rPr>
              <a:t> </a:t>
            </a:r>
            <a:r>
              <a:rPr sz="1979" b="1" spc="-16" dirty="0">
                <a:latin typeface="Calibri"/>
                <a:cs typeface="Calibri"/>
              </a:rPr>
              <a:t>модернизации исполнительных</a:t>
            </a:r>
            <a:r>
              <a:rPr sz="1979" b="1" spc="-91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механизмов</a:t>
            </a:r>
            <a:r>
              <a:rPr sz="1979" b="1" spc="-33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(парк</a:t>
            </a:r>
            <a:r>
              <a:rPr sz="1979" spc="-25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насосов,</a:t>
            </a:r>
            <a:r>
              <a:rPr sz="1979" spc="16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запорно- регулирующая</a:t>
            </a:r>
            <a:r>
              <a:rPr sz="1979" spc="-33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арматура,</a:t>
            </a:r>
            <a:r>
              <a:rPr sz="1979" spc="-41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шкафы</a:t>
            </a:r>
            <a:r>
              <a:rPr sz="1979" spc="33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управления)</a:t>
            </a:r>
            <a:endParaRPr sz="1979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764398" y="6483130"/>
            <a:ext cx="5377847" cy="1093235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 marR="8377">
              <a:lnSpc>
                <a:spcPct val="120000"/>
              </a:lnSpc>
              <a:spcBef>
                <a:spcPts val="165"/>
              </a:spcBef>
            </a:pPr>
            <a:r>
              <a:rPr sz="1979" b="1" dirty="0">
                <a:latin typeface="Calibri"/>
                <a:cs typeface="Calibri"/>
              </a:rPr>
              <a:t>Объединение</a:t>
            </a:r>
            <a:r>
              <a:rPr sz="1979" b="1" spc="-82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в</a:t>
            </a:r>
            <a:r>
              <a:rPr sz="1979" b="1" spc="-25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одну</a:t>
            </a:r>
            <a:r>
              <a:rPr sz="1979" b="1" spc="-66" dirty="0">
                <a:latin typeface="Calibri"/>
                <a:cs typeface="Calibri"/>
              </a:rPr>
              <a:t> </a:t>
            </a:r>
            <a:r>
              <a:rPr sz="1979" b="1" spc="-16" dirty="0">
                <a:latin typeface="Calibri"/>
                <a:cs typeface="Calibri"/>
              </a:rPr>
              <a:t>систему</a:t>
            </a:r>
            <a:r>
              <a:rPr sz="1979" b="1" spc="-33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разных</a:t>
            </a:r>
            <a:r>
              <a:rPr sz="1979" b="1" spc="-33" dirty="0">
                <a:latin typeface="Calibri"/>
                <a:cs typeface="Calibri"/>
              </a:rPr>
              <a:t> </a:t>
            </a:r>
            <a:r>
              <a:rPr sz="1979" b="1" spc="-16" dirty="0">
                <a:latin typeface="Calibri"/>
                <a:cs typeface="Calibri"/>
              </a:rPr>
              <a:t>приборов </a:t>
            </a:r>
            <a:r>
              <a:rPr sz="1979" spc="-16" dirty="0">
                <a:latin typeface="Calibri"/>
                <a:cs typeface="Calibri"/>
              </a:rPr>
              <a:t>(контроллеры,</a:t>
            </a:r>
            <a:r>
              <a:rPr sz="1979" spc="-8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приборы</a:t>
            </a:r>
            <a:r>
              <a:rPr sz="1979" spc="-16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учета,</a:t>
            </a:r>
            <a:r>
              <a:rPr sz="1979" spc="-16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датчики</a:t>
            </a:r>
            <a:r>
              <a:rPr sz="1979" spc="66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давления, расходомеры</a:t>
            </a:r>
            <a:r>
              <a:rPr sz="1979" spc="8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и</a:t>
            </a:r>
            <a:r>
              <a:rPr sz="1979" spc="25" dirty="0">
                <a:latin typeface="Calibri"/>
                <a:cs typeface="Calibri"/>
              </a:rPr>
              <a:t> </a:t>
            </a:r>
            <a:r>
              <a:rPr sz="1979" spc="-33" dirty="0">
                <a:latin typeface="Calibri"/>
                <a:cs typeface="Calibri"/>
              </a:rPr>
              <a:t>пр.)</a:t>
            </a:r>
            <a:endParaRPr sz="1979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92060" y="2995071"/>
            <a:ext cx="6195623" cy="934858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 marR="8377">
              <a:spcBef>
                <a:spcPts val="165"/>
              </a:spcBef>
            </a:pPr>
            <a:r>
              <a:rPr sz="1979" dirty="0">
                <a:latin typeface="Calibri"/>
                <a:cs typeface="Calibri"/>
              </a:rPr>
              <a:t>Анализ</a:t>
            </a:r>
            <a:r>
              <a:rPr sz="1979" spc="-49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эффективности</a:t>
            </a:r>
            <a:r>
              <a:rPr sz="1979" spc="25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и</a:t>
            </a:r>
            <a:r>
              <a:rPr sz="1979" b="1" spc="-49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подбор</a:t>
            </a:r>
            <a:r>
              <a:rPr sz="1979" b="1" spc="-16" dirty="0">
                <a:latin typeface="Calibri"/>
                <a:cs typeface="Calibri"/>
              </a:rPr>
              <a:t> </a:t>
            </a:r>
            <a:r>
              <a:rPr sz="1979" b="1" dirty="0">
                <a:latin typeface="Calibri"/>
                <a:cs typeface="Calibri"/>
              </a:rPr>
              <a:t>наиболее</a:t>
            </a:r>
            <a:r>
              <a:rPr sz="1979" b="1" spc="-74" dirty="0">
                <a:latin typeface="Calibri"/>
                <a:cs typeface="Calibri"/>
              </a:rPr>
              <a:t> </a:t>
            </a:r>
            <a:r>
              <a:rPr sz="1979" b="1" spc="-16" dirty="0">
                <a:latin typeface="Calibri"/>
                <a:cs typeface="Calibri"/>
              </a:rPr>
              <a:t>подходящего оборудования</a:t>
            </a:r>
            <a:r>
              <a:rPr sz="1979" b="1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по</a:t>
            </a:r>
            <a:r>
              <a:rPr sz="1979" spc="33" dirty="0">
                <a:latin typeface="Calibri"/>
                <a:cs typeface="Calibri"/>
              </a:rPr>
              <a:t> </a:t>
            </a:r>
            <a:r>
              <a:rPr sz="1979" dirty="0">
                <a:latin typeface="Calibri"/>
                <a:cs typeface="Calibri"/>
              </a:rPr>
              <a:t>критерию</a:t>
            </a:r>
            <a:r>
              <a:rPr sz="1979" spc="-25" dirty="0">
                <a:latin typeface="Calibri"/>
                <a:cs typeface="Calibri"/>
              </a:rPr>
              <a:t> </a:t>
            </a:r>
            <a:r>
              <a:rPr sz="1979" spc="-16" dirty="0">
                <a:latin typeface="Calibri"/>
                <a:cs typeface="Calibri"/>
              </a:rPr>
              <a:t>минимального</a:t>
            </a:r>
            <a:endParaRPr sz="1979">
              <a:latin typeface="Calibri"/>
              <a:cs typeface="Calibri"/>
            </a:endParaRPr>
          </a:p>
          <a:p>
            <a:pPr marL="20942"/>
            <a:r>
              <a:rPr sz="1979" spc="-16" dirty="0">
                <a:latin typeface="Calibri"/>
                <a:cs typeface="Calibri"/>
              </a:rPr>
              <a:t>энергопотребления</a:t>
            </a:r>
            <a:endParaRPr sz="1979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384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199" y="523313"/>
            <a:ext cx="9155742" cy="934602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>
              <a:spcBef>
                <a:spcPts val="165"/>
              </a:spcBef>
            </a:pPr>
            <a:r>
              <a:rPr sz="5936" dirty="0"/>
              <a:t>Очистка</a:t>
            </a:r>
            <a:r>
              <a:rPr sz="5936" spc="-49" dirty="0"/>
              <a:t> </a:t>
            </a:r>
            <a:r>
              <a:rPr sz="5936" dirty="0"/>
              <a:t>сточных</a:t>
            </a:r>
            <a:r>
              <a:rPr sz="5936" spc="-41" dirty="0"/>
              <a:t> вод</a:t>
            </a:r>
            <a:endParaRPr sz="5936"/>
          </a:p>
        </p:txBody>
      </p:sp>
      <p:sp>
        <p:nvSpPr>
          <p:cNvPr id="3" name="object 3"/>
          <p:cNvSpPr txBox="1"/>
          <p:nvPr/>
        </p:nvSpPr>
        <p:spPr>
          <a:xfrm>
            <a:off x="736479" y="1632515"/>
            <a:ext cx="18319861" cy="1796153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>
              <a:lnSpc>
                <a:spcPts val="3009"/>
              </a:lnSpc>
              <a:spcBef>
                <a:spcPts val="157"/>
              </a:spcBef>
            </a:pPr>
            <a:r>
              <a:rPr sz="2638" dirty="0">
                <a:latin typeface="Arial Black"/>
                <a:cs typeface="Arial Black"/>
              </a:rPr>
              <a:t>Комплекс</a:t>
            </a:r>
            <a:r>
              <a:rPr sz="2638" spc="-99" dirty="0">
                <a:latin typeface="Arial Black"/>
                <a:cs typeface="Arial Black"/>
              </a:rPr>
              <a:t> </a:t>
            </a:r>
            <a:r>
              <a:rPr sz="2638" spc="-16" dirty="0">
                <a:latin typeface="Arial Black"/>
                <a:cs typeface="Arial Black"/>
              </a:rPr>
              <a:t>мероприятий</a:t>
            </a:r>
            <a:r>
              <a:rPr sz="2638" spc="-132" dirty="0">
                <a:latin typeface="Arial Black"/>
                <a:cs typeface="Arial Black"/>
              </a:rPr>
              <a:t> </a:t>
            </a:r>
            <a:r>
              <a:rPr sz="2638" dirty="0">
                <a:latin typeface="Arial Black"/>
                <a:cs typeface="Arial Black"/>
              </a:rPr>
              <a:t>по</a:t>
            </a:r>
            <a:r>
              <a:rPr sz="2638" spc="-91" dirty="0">
                <a:latin typeface="Arial Black"/>
                <a:cs typeface="Arial Black"/>
              </a:rPr>
              <a:t> </a:t>
            </a:r>
            <a:r>
              <a:rPr sz="2638" dirty="0">
                <a:latin typeface="Arial Black"/>
                <a:cs typeface="Arial Black"/>
              </a:rPr>
              <a:t>удалению</a:t>
            </a:r>
            <a:r>
              <a:rPr sz="2638" spc="-82" dirty="0">
                <a:latin typeface="Arial Black"/>
                <a:cs typeface="Arial Black"/>
              </a:rPr>
              <a:t> </a:t>
            </a:r>
            <a:r>
              <a:rPr sz="2638" spc="-16" dirty="0">
                <a:latin typeface="Arial Black"/>
                <a:cs typeface="Arial Black"/>
              </a:rPr>
              <a:t>загрязнений,</a:t>
            </a:r>
            <a:r>
              <a:rPr sz="2638" spc="-91" dirty="0">
                <a:latin typeface="Arial Black"/>
                <a:cs typeface="Arial Black"/>
              </a:rPr>
              <a:t> </a:t>
            </a:r>
            <a:r>
              <a:rPr sz="2638" spc="-16" dirty="0">
                <a:latin typeface="Arial Black"/>
                <a:cs typeface="Arial Black"/>
              </a:rPr>
              <a:t>содержащихся</a:t>
            </a:r>
            <a:r>
              <a:rPr sz="2638" spc="-132" dirty="0">
                <a:latin typeface="Arial Black"/>
                <a:cs typeface="Arial Black"/>
              </a:rPr>
              <a:t> </a:t>
            </a:r>
            <a:r>
              <a:rPr sz="2638" dirty="0">
                <a:latin typeface="Arial Black"/>
                <a:cs typeface="Arial Black"/>
              </a:rPr>
              <a:t>в</a:t>
            </a:r>
            <a:r>
              <a:rPr sz="2638" spc="-82" dirty="0">
                <a:latin typeface="Arial Black"/>
                <a:cs typeface="Arial Black"/>
              </a:rPr>
              <a:t> </a:t>
            </a:r>
            <a:r>
              <a:rPr sz="2638" dirty="0">
                <a:latin typeface="Arial Black"/>
                <a:cs typeface="Arial Black"/>
              </a:rPr>
              <a:t>бытовых</a:t>
            </a:r>
            <a:r>
              <a:rPr sz="2638" spc="-107" dirty="0">
                <a:latin typeface="Arial Black"/>
                <a:cs typeface="Arial Black"/>
              </a:rPr>
              <a:t> </a:t>
            </a:r>
            <a:r>
              <a:rPr sz="2638" dirty="0">
                <a:latin typeface="Arial Black"/>
                <a:cs typeface="Arial Black"/>
              </a:rPr>
              <a:t>и</a:t>
            </a:r>
            <a:r>
              <a:rPr sz="2638" spc="-82" dirty="0">
                <a:latin typeface="Arial Black"/>
                <a:cs typeface="Arial Black"/>
              </a:rPr>
              <a:t> </a:t>
            </a:r>
            <a:r>
              <a:rPr sz="2638" spc="-16" dirty="0">
                <a:latin typeface="Arial Black"/>
                <a:cs typeface="Arial Black"/>
              </a:rPr>
              <a:t>промышленных</a:t>
            </a:r>
            <a:endParaRPr sz="2638">
              <a:latin typeface="Arial Black"/>
              <a:cs typeface="Arial Black"/>
            </a:endParaRPr>
          </a:p>
          <a:p>
            <a:pPr marL="20942">
              <a:lnSpc>
                <a:spcPts val="3009"/>
              </a:lnSpc>
            </a:pPr>
            <a:r>
              <a:rPr sz="2638" dirty="0">
                <a:latin typeface="Arial Black"/>
                <a:cs typeface="Arial Black"/>
              </a:rPr>
              <a:t>сточных</a:t>
            </a:r>
            <a:r>
              <a:rPr sz="2638" spc="-157" dirty="0">
                <a:latin typeface="Arial Black"/>
                <a:cs typeface="Arial Black"/>
              </a:rPr>
              <a:t> </a:t>
            </a:r>
            <a:r>
              <a:rPr sz="2638" spc="-16" dirty="0">
                <a:latin typeface="Arial Black"/>
                <a:cs typeface="Arial Black"/>
              </a:rPr>
              <a:t>водах</a:t>
            </a:r>
            <a:endParaRPr sz="2638">
              <a:latin typeface="Arial Black"/>
              <a:cs typeface="Arial Black"/>
            </a:endParaRPr>
          </a:p>
          <a:p>
            <a:pPr marR="741357" algn="ctr">
              <a:spcBef>
                <a:spcPts val="3141"/>
              </a:spcBef>
            </a:pPr>
            <a:r>
              <a:rPr sz="3958" dirty="0">
                <a:solidFill>
                  <a:srgbClr val="00B854"/>
                </a:solidFill>
                <a:latin typeface="Arial Black"/>
                <a:cs typeface="Arial Black"/>
              </a:rPr>
              <a:t>ОЧИСТКА</a:t>
            </a:r>
            <a:r>
              <a:rPr sz="3958" spc="-107" dirty="0">
                <a:solidFill>
                  <a:srgbClr val="00B854"/>
                </a:solidFill>
                <a:latin typeface="Arial Black"/>
                <a:cs typeface="Arial Black"/>
              </a:rPr>
              <a:t> </a:t>
            </a:r>
            <a:r>
              <a:rPr sz="3958" spc="-16" dirty="0">
                <a:solidFill>
                  <a:srgbClr val="00B854"/>
                </a:solidFill>
                <a:latin typeface="Arial Black"/>
                <a:cs typeface="Arial Black"/>
              </a:rPr>
              <a:t>СТОКОВ</a:t>
            </a:r>
            <a:endParaRPr sz="3958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9303" y="5537317"/>
            <a:ext cx="3507747" cy="426034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>
              <a:spcBef>
                <a:spcPts val="157"/>
              </a:spcBef>
            </a:pPr>
            <a:r>
              <a:rPr sz="2638" spc="-16" dirty="0">
                <a:latin typeface="Arial"/>
                <a:cs typeface="Arial"/>
              </a:rPr>
              <a:t>Промышленные </a:t>
            </a:r>
            <a:r>
              <a:rPr sz="2638" spc="-33" dirty="0">
                <a:latin typeface="Arial"/>
                <a:cs typeface="Arial"/>
              </a:rPr>
              <a:t>стоки</a:t>
            </a:r>
            <a:endParaRPr sz="2638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6371" y="3671846"/>
            <a:ext cx="1523009" cy="152300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228886" y="5334183"/>
            <a:ext cx="1599951" cy="831978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algn="ctr">
              <a:spcBef>
                <a:spcPts val="157"/>
              </a:spcBef>
            </a:pPr>
            <a:r>
              <a:rPr sz="2638" spc="-16" dirty="0">
                <a:latin typeface="Arial"/>
                <a:cs typeface="Arial"/>
              </a:rPr>
              <a:t>Ливневые</a:t>
            </a:r>
            <a:endParaRPr sz="2638">
              <a:latin typeface="Arial"/>
              <a:cs typeface="Arial"/>
            </a:endParaRPr>
          </a:p>
          <a:p>
            <a:pPr algn="ctr">
              <a:spcBef>
                <a:spcPts val="8"/>
              </a:spcBef>
            </a:pPr>
            <a:r>
              <a:rPr sz="2638" spc="-16" dirty="0">
                <a:latin typeface="Arial"/>
                <a:cs typeface="Arial"/>
              </a:rPr>
              <a:t>стоки</a:t>
            </a:r>
            <a:endParaRPr sz="2638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3063" y="5334183"/>
            <a:ext cx="3688893" cy="831978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algn="ctr">
              <a:spcBef>
                <a:spcPts val="157"/>
              </a:spcBef>
            </a:pPr>
            <a:r>
              <a:rPr sz="2638" spc="-33" dirty="0">
                <a:latin typeface="Arial"/>
                <a:cs typeface="Arial"/>
              </a:rPr>
              <a:t>Хозяйственно-</a:t>
            </a:r>
            <a:r>
              <a:rPr sz="2638" spc="-16" dirty="0">
                <a:latin typeface="Arial"/>
                <a:cs typeface="Arial"/>
              </a:rPr>
              <a:t>бытовые</a:t>
            </a:r>
            <a:endParaRPr sz="2638">
              <a:latin typeface="Arial"/>
              <a:cs typeface="Arial"/>
            </a:endParaRPr>
          </a:p>
          <a:p>
            <a:pPr marL="1047" algn="ctr">
              <a:spcBef>
                <a:spcPts val="8"/>
              </a:spcBef>
            </a:pPr>
            <a:r>
              <a:rPr sz="2638" spc="-16" dirty="0">
                <a:latin typeface="Arial"/>
                <a:cs typeface="Arial"/>
              </a:rPr>
              <a:t>стоки</a:t>
            </a:r>
            <a:endParaRPr sz="2638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328" y="6250259"/>
            <a:ext cx="4767185" cy="340513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20130" y="3863398"/>
            <a:ext cx="1062620" cy="113990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00078" y="3898269"/>
            <a:ext cx="1298622" cy="10701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454489" y="6252770"/>
            <a:ext cx="5111467" cy="340764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57579" y="6255283"/>
            <a:ext cx="4533473" cy="34001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419" y="6046287"/>
            <a:ext cx="3322412" cy="57950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304710" marR="8377" indent="-284815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74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Высокие</a:t>
            </a:r>
            <a:r>
              <a:rPr sz="1814" spc="-8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эксплуатационные затраты</a:t>
            </a:r>
            <a:endParaRPr sz="181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7417" y="4632088"/>
            <a:ext cx="3118230" cy="1138920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304710" marR="8377" indent="-284815">
              <a:spcBef>
                <a:spcPts val="173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68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Внедрение</a:t>
            </a:r>
            <a:r>
              <a:rPr sz="1814" spc="-33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энергетически эффективного осветительного оборудования</a:t>
            </a:r>
            <a:endParaRPr sz="1814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08061" y="7313892"/>
            <a:ext cx="3364295" cy="858683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74344" marR="8377" indent="-254449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84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Срок</a:t>
            </a:r>
            <a:r>
              <a:rPr sz="1814" spc="-8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действия </a:t>
            </a:r>
            <a:r>
              <a:rPr sz="1814" dirty="0">
                <a:latin typeface="Arial"/>
                <a:cs typeface="Arial"/>
              </a:rPr>
              <a:t>энергосервисного</a:t>
            </a:r>
            <a:r>
              <a:rPr sz="1814" spc="-115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контракта </a:t>
            </a:r>
            <a:r>
              <a:rPr sz="1814" dirty="0">
                <a:latin typeface="Arial"/>
                <a:cs typeface="Arial"/>
              </a:rPr>
              <a:t>от</a:t>
            </a:r>
            <a:r>
              <a:rPr sz="1814" spc="-41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5</a:t>
            </a:r>
            <a:r>
              <a:rPr sz="1814" spc="-16" dirty="0">
                <a:latin typeface="Arial"/>
                <a:cs typeface="Arial"/>
              </a:rPr>
              <a:t> </a:t>
            </a:r>
            <a:r>
              <a:rPr sz="1814" spc="-41" dirty="0">
                <a:latin typeface="Arial"/>
                <a:cs typeface="Arial"/>
              </a:rPr>
              <a:t>лет</a:t>
            </a:r>
            <a:endParaRPr sz="1814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5557" y="6212772"/>
            <a:ext cx="2763265" cy="57950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304710" marR="8377" indent="-284815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43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Сокращение</a:t>
            </a:r>
            <a:r>
              <a:rPr sz="1814" spc="-25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затрат</a:t>
            </a:r>
            <a:r>
              <a:rPr sz="1814" spc="-66" dirty="0">
                <a:latin typeface="Arial"/>
                <a:cs typeface="Arial"/>
              </a:rPr>
              <a:t> </a:t>
            </a:r>
            <a:r>
              <a:rPr sz="1814" spc="-41" dirty="0">
                <a:latin typeface="Arial"/>
                <a:cs typeface="Arial"/>
              </a:rPr>
              <a:t>на </a:t>
            </a:r>
            <a:r>
              <a:rPr sz="1814" spc="-16" dirty="0">
                <a:latin typeface="Arial"/>
                <a:cs typeface="Arial"/>
              </a:rPr>
              <a:t>электроэнергию</a:t>
            </a:r>
            <a:endParaRPr sz="1814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6635" y="2498540"/>
            <a:ext cx="2332913" cy="377557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20942">
              <a:spcBef>
                <a:spcPts val="173"/>
              </a:spcBef>
            </a:pPr>
            <a:r>
              <a:rPr sz="2309" spc="-16" dirty="0">
                <a:latin typeface="Arial Black"/>
                <a:cs typeface="Arial Black"/>
              </a:rPr>
              <a:t>Предпосылки</a:t>
            </a:r>
            <a:endParaRPr sz="2309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9094" y="2498540"/>
            <a:ext cx="2014598" cy="377557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20942">
              <a:spcBef>
                <a:spcPts val="173"/>
              </a:spcBef>
            </a:pPr>
            <a:r>
              <a:rPr sz="2309" spc="-16" dirty="0">
                <a:latin typeface="Arial Black"/>
                <a:cs typeface="Arial Black"/>
              </a:rPr>
              <a:t>Требования</a:t>
            </a:r>
            <a:endParaRPr sz="2309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77486" y="2498540"/>
            <a:ext cx="4296204" cy="377557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20942">
              <a:spcBef>
                <a:spcPts val="173"/>
              </a:spcBef>
            </a:pPr>
            <a:r>
              <a:rPr sz="2309" dirty="0">
                <a:latin typeface="Arial Black"/>
                <a:cs typeface="Arial Black"/>
              </a:rPr>
              <a:t>Механизм</a:t>
            </a:r>
            <a:r>
              <a:rPr sz="2309" spc="-25" dirty="0">
                <a:latin typeface="Arial Black"/>
                <a:cs typeface="Arial Black"/>
              </a:rPr>
              <a:t> </a:t>
            </a:r>
            <a:r>
              <a:rPr sz="2309" dirty="0">
                <a:latin typeface="Arial Black"/>
                <a:cs typeface="Arial Black"/>
              </a:rPr>
              <a:t>и</a:t>
            </a:r>
            <a:r>
              <a:rPr sz="2309" spc="-25" dirty="0">
                <a:latin typeface="Arial Black"/>
                <a:cs typeface="Arial Black"/>
              </a:rPr>
              <a:t> </a:t>
            </a:r>
            <a:r>
              <a:rPr sz="2309" spc="-16" dirty="0">
                <a:latin typeface="Arial Black"/>
                <a:cs typeface="Arial Black"/>
              </a:rPr>
              <a:t>окупаемость</a:t>
            </a:r>
            <a:endParaRPr sz="2309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81316" y="2498540"/>
            <a:ext cx="4209296" cy="377557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20942">
              <a:spcBef>
                <a:spcPts val="173"/>
              </a:spcBef>
            </a:pPr>
            <a:r>
              <a:rPr sz="2309" dirty="0">
                <a:latin typeface="Arial Black"/>
                <a:cs typeface="Arial Black"/>
              </a:rPr>
              <a:t>Положительный</a:t>
            </a:r>
            <a:r>
              <a:rPr sz="2309" spc="-107" dirty="0">
                <a:latin typeface="Arial Black"/>
                <a:cs typeface="Arial Black"/>
              </a:rPr>
              <a:t> </a:t>
            </a:r>
            <a:r>
              <a:rPr sz="2309" spc="-16" dirty="0">
                <a:latin typeface="Arial Black"/>
                <a:cs typeface="Arial Black"/>
              </a:rPr>
              <a:t>эффект</a:t>
            </a:r>
            <a:endParaRPr sz="2309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7607" y="4571146"/>
            <a:ext cx="3547536" cy="580562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304710" marR="8377" indent="-284815">
              <a:spcBef>
                <a:spcPts val="173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792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Неэффективное</a:t>
            </a:r>
            <a:r>
              <a:rPr sz="1814" spc="-8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потребление электроэнергии</a:t>
            </a:r>
            <a:endParaRPr sz="1814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9669" y="3346892"/>
            <a:ext cx="3530783" cy="859741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304710" marR="8377" indent="-284815">
              <a:spcBef>
                <a:spcPts val="173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792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Несоответствие</a:t>
            </a:r>
            <a:r>
              <a:rPr sz="1814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требованиям </a:t>
            </a:r>
            <a:r>
              <a:rPr sz="1814" dirty="0">
                <a:latin typeface="Arial"/>
                <a:cs typeface="Arial"/>
              </a:rPr>
              <a:t>современных</a:t>
            </a:r>
            <a:r>
              <a:rPr sz="1814" spc="-99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стандартов освещенности</a:t>
            </a:r>
            <a:endParaRPr sz="1814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7418" y="3348987"/>
            <a:ext cx="2953837" cy="859741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304710" marR="8377" indent="-284815">
              <a:spcBef>
                <a:spcPts val="173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84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Аудит</a:t>
            </a:r>
            <a:r>
              <a:rPr sz="1814" spc="-33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и</a:t>
            </a:r>
            <a:r>
              <a:rPr sz="1814" spc="-33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проектирование </a:t>
            </a:r>
            <a:r>
              <a:rPr sz="1814" dirty="0">
                <a:latin typeface="Arial"/>
                <a:cs typeface="Arial"/>
              </a:rPr>
              <a:t>современных</a:t>
            </a:r>
            <a:r>
              <a:rPr sz="1814" spc="-49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систем освещения</a:t>
            </a:r>
            <a:endParaRPr sz="1814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08061" y="3348986"/>
            <a:ext cx="3825014" cy="859741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20942">
              <a:spcBef>
                <a:spcPts val="173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74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Форма</a:t>
            </a:r>
            <a:r>
              <a:rPr sz="1814" spc="-25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инвестиционной</a:t>
            </a:r>
            <a:endParaRPr sz="1814">
              <a:latin typeface="Arial"/>
              <a:cs typeface="Arial"/>
            </a:endParaRPr>
          </a:p>
          <a:p>
            <a:pPr marL="304710" marR="8377"/>
            <a:r>
              <a:rPr sz="1814" dirty="0">
                <a:latin typeface="Arial"/>
                <a:cs typeface="Arial"/>
              </a:rPr>
              <a:t>деятельности</a:t>
            </a:r>
            <a:r>
              <a:rPr sz="1814" spc="-115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(энергосервисный контракт)</a:t>
            </a:r>
            <a:endParaRPr sz="1814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40311" y="6056337"/>
            <a:ext cx="2562226" cy="57950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304710" marR="8377" indent="-284815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74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Период</a:t>
            </a:r>
            <a:r>
              <a:rPr sz="1814" spc="-33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окупаемости </a:t>
            </a:r>
            <a:r>
              <a:rPr sz="1814" dirty="0">
                <a:latin typeface="Arial"/>
                <a:cs typeface="Arial"/>
              </a:rPr>
              <a:t>от</a:t>
            </a:r>
            <a:r>
              <a:rPr sz="1814" spc="-25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3</a:t>
            </a:r>
            <a:r>
              <a:rPr sz="1814" spc="-16" dirty="0">
                <a:latin typeface="Arial"/>
                <a:cs typeface="Arial"/>
              </a:rPr>
              <a:t> </a:t>
            </a:r>
            <a:r>
              <a:rPr sz="1814" spc="-41" dirty="0">
                <a:latin typeface="Arial"/>
                <a:cs typeface="Arial"/>
              </a:rPr>
              <a:t>лет</a:t>
            </a:r>
            <a:endParaRPr sz="181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165191" y="3363016"/>
            <a:ext cx="3405132" cy="580562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algn="ctr">
              <a:spcBef>
                <a:spcPts val="173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35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Повышение</a:t>
            </a:r>
            <a:r>
              <a:rPr sz="1814" spc="-58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комфортности</a:t>
            </a:r>
            <a:r>
              <a:rPr sz="1814" spc="-41" dirty="0">
                <a:latin typeface="Arial"/>
                <a:cs typeface="Arial"/>
              </a:rPr>
              <a:t> </a:t>
            </a:r>
            <a:r>
              <a:rPr sz="1814" spc="-82" dirty="0">
                <a:latin typeface="Arial"/>
                <a:cs typeface="Arial"/>
              </a:rPr>
              <a:t>и</a:t>
            </a:r>
            <a:endParaRPr sz="1814">
              <a:latin typeface="Arial"/>
              <a:cs typeface="Arial"/>
            </a:endParaRPr>
          </a:p>
          <a:p>
            <a:pPr marL="29319" algn="ctr"/>
            <a:r>
              <a:rPr sz="1814" dirty="0">
                <a:latin typeface="Arial"/>
                <a:cs typeface="Arial"/>
              </a:rPr>
              <a:t>качества</a:t>
            </a:r>
            <a:r>
              <a:rPr sz="1814" spc="-91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городской</a:t>
            </a:r>
            <a:r>
              <a:rPr sz="1814" spc="-99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среды</a:t>
            </a:r>
            <a:endParaRPr sz="181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94301" y="4556068"/>
            <a:ext cx="2581073" cy="859741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304710" marR="8377" indent="-284815">
              <a:spcBef>
                <a:spcPts val="173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709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Повышение безопасности </a:t>
            </a:r>
            <a:r>
              <a:rPr sz="1814" dirty="0">
                <a:latin typeface="Arial"/>
                <a:cs typeface="Arial"/>
              </a:rPr>
              <a:t>дорожного</a:t>
            </a:r>
            <a:r>
              <a:rPr sz="1814" spc="-99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движения</a:t>
            </a:r>
            <a:endParaRPr sz="1814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1755" y="2980830"/>
            <a:ext cx="4456409" cy="87955"/>
          </a:xfrm>
          <a:custGeom>
            <a:avLst/>
            <a:gdLst/>
            <a:ahLst/>
            <a:cxnLst/>
            <a:rect l="l" t="t" r="r" b="b"/>
            <a:pathLst>
              <a:path w="2702560" h="53339">
                <a:moveTo>
                  <a:pt x="2702052" y="0"/>
                </a:moveTo>
                <a:lnTo>
                  <a:pt x="0" y="0"/>
                </a:lnTo>
                <a:lnTo>
                  <a:pt x="0" y="53339"/>
                </a:lnTo>
                <a:lnTo>
                  <a:pt x="2702052" y="53339"/>
                </a:lnTo>
                <a:lnTo>
                  <a:pt x="2702052" y="0"/>
                </a:lnTo>
                <a:close/>
              </a:path>
            </a:pathLst>
          </a:custGeom>
          <a:solidFill>
            <a:srgbClr val="00B855"/>
          </a:soli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18" name="object 18"/>
          <p:cNvSpPr/>
          <p:nvPr/>
        </p:nvSpPr>
        <p:spPr>
          <a:xfrm>
            <a:off x="5719616" y="2983343"/>
            <a:ext cx="4149612" cy="87955"/>
          </a:xfrm>
          <a:custGeom>
            <a:avLst/>
            <a:gdLst/>
            <a:ahLst/>
            <a:cxnLst/>
            <a:rect l="l" t="t" r="r" b="b"/>
            <a:pathLst>
              <a:path w="2516504" h="53339">
                <a:moveTo>
                  <a:pt x="2516124" y="0"/>
                </a:moveTo>
                <a:lnTo>
                  <a:pt x="0" y="0"/>
                </a:lnTo>
                <a:lnTo>
                  <a:pt x="0" y="53339"/>
                </a:lnTo>
                <a:lnTo>
                  <a:pt x="2516124" y="53339"/>
                </a:lnTo>
                <a:lnTo>
                  <a:pt x="2516124" y="0"/>
                </a:lnTo>
                <a:close/>
              </a:path>
            </a:pathLst>
          </a:custGeom>
          <a:solidFill>
            <a:srgbClr val="EB5A40"/>
          </a:soli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19" name="object 19"/>
          <p:cNvSpPr/>
          <p:nvPr/>
        </p:nvSpPr>
        <p:spPr>
          <a:xfrm>
            <a:off x="10396333" y="2980830"/>
            <a:ext cx="4307722" cy="87955"/>
          </a:xfrm>
          <a:custGeom>
            <a:avLst/>
            <a:gdLst/>
            <a:ahLst/>
            <a:cxnLst/>
            <a:rect l="l" t="t" r="r" b="b"/>
            <a:pathLst>
              <a:path w="2612390" h="53339">
                <a:moveTo>
                  <a:pt x="2612136" y="0"/>
                </a:moveTo>
                <a:lnTo>
                  <a:pt x="0" y="0"/>
                </a:lnTo>
                <a:lnTo>
                  <a:pt x="0" y="53339"/>
                </a:lnTo>
                <a:lnTo>
                  <a:pt x="2612136" y="53339"/>
                </a:lnTo>
                <a:lnTo>
                  <a:pt x="2612136" y="0"/>
                </a:lnTo>
                <a:close/>
              </a:path>
            </a:pathLst>
          </a:custGeom>
          <a:solidFill>
            <a:srgbClr val="FFA717"/>
          </a:soli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20" name="object 20"/>
          <p:cNvSpPr/>
          <p:nvPr/>
        </p:nvSpPr>
        <p:spPr>
          <a:xfrm>
            <a:off x="15201213" y="2980830"/>
            <a:ext cx="4465833" cy="91095"/>
          </a:xfrm>
          <a:custGeom>
            <a:avLst/>
            <a:gdLst/>
            <a:ahLst/>
            <a:cxnLst/>
            <a:rect l="l" t="t" r="r" b="b"/>
            <a:pathLst>
              <a:path w="2708275" h="55244">
                <a:moveTo>
                  <a:pt x="2708148" y="0"/>
                </a:moveTo>
                <a:lnTo>
                  <a:pt x="0" y="0"/>
                </a:lnTo>
                <a:lnTo>
                  <a:pt x="0" y="54863"/>
                </a:lnTo>
                <a:lnTo>
                  <a:pt x="2708148" y="54863"/>
                </a:lnTo>
                <a:lnTo>
                  <a:pt x="2708148" y="0"/>
                </a:lnTo>
                <a:close/>
              </a:path>
            </a:pathLst>
          </a:custGeom>
          <a:solidFill>
            <a:srgbClr val="444188"/>
          </a:solid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21" name="object 21"/>
          <p:cNvSpPr txBox="1"/>
          <p:nvPr/>
        </p:nvSpPr>
        <p:spPr>
          <a:xfrm>
            <a:off x="670137" y="1403915"/>
            <a:ext cx="13725313" cy="450976"/>
          </a:xfrm>
          <a:prstGeom prst="rect">
            <a:avLst/>
          </a:prstGeom>
        </p:spPr>
        <p:txBody>
          <a:bodyPr vert="horz" wrap="square" lIns="0" tIns="19895" rIns="0" bIns="0" rtlCol="0">
            <a:spAutoFit/>
          </a:bodyPr>
          <a:lstStyle/>
          <a:p>
            <a:pPr marL="20942">
              <a:spcBef>
                <a:spcPts val="157"/>
              </a:spcBef>
            </a:pPr>
            <a:r>
              <a:rPr sz="2800" spc="-16" dirty="0">
                <a:latin typeface="Arial Black"/>
                <a:cs typeface="Arial Black"/>
              </a:rPr>
              <a:t>Повышение</a:t>
            </a:r>
            <a:r>
              <a:rPr sz="2800" spc="-124" dirty="0">
                <a:latin typeface="Arial Black"/>
                <a:cs typeface="Arial Black"/>
              </a:rPr>
              <a:t> </a:t>
            </a:r>
            <a:r>
              <a:rPr sz="2800" spc="-33" dirty="0">
                <a:latin typeface="Arial Black"/>
                <a:cs typeface="Arial Black"/>
              </a:rPr>
              <a:t>энергетической</a:t>
            </a:r>
            <a:r>
              <a:rPr sz="2800" spc="-148" dirty="0">
                <a:latin typeface="Arial Black"/>
                <a:cs typeface="Arial Black"/>
              </a:rPr>
              <a:t> </a:t>
            </a:r>
            <a:r>
              <a:rPr sz="2800" spc="-16" dirty="0">
                <a:latin typeface="Arial Black"/>
                <a:cs typeface="Arial Black"/>
              </a:rPr>
              <a:t>эффективности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22389" y="392635"/>
            <a:ext cx="17418318" cy="57514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20942">
              <a:spcBef>
                <a:spcPts val="165"/>
              </a:spcBef>
            </a:pPr>
            <a:r>
              <a:rPr sz="3600" b="1" dirty="0">
                <a:solidFill>
                  <a:srgbClr val="0070C0"/>
                </a:solidFill>
              </a:rPr>
              <a:t>Модернизация</a:t>
            </a:r>
            <a:r>
              <a:rPr sz="3600" b="1" spc="-41" dirty="0">
                <a:solidFill>
                  <a:srgbClr val="0070C0"/>
                </a:solidFill>
              </a:rPr>
              <a:t> </a:t>
            </a:r>
            <a:r>
              <a:rPr sz="3600" b="1" dirty="0">
                <a:solidFill>
                  <a:srgbClr val="0070C0"/>
                </a:solidFill>
              </a:rPr>
              <a:t>улично-дорожного</a:t>
            </a:r>
            <a:r>
              <a:rPr sz="3600" b="1" spc="-41" dirty="0">
                <a:solidFill>
                  <a:srgbClr val="0070C0"/>
                </a:solidFill>
              </a:rPr>
              <a:t> </a:t>
            </a:r>
            <a:r>
              <a:rPr sz="3600" b="1" spc="-16" dirty="0">
                <a:solidFill>
                  <a:srgbClr val="0070C0"/>
                </a:solidFill>
              </a:rPr>
              <a:t>освещения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8351" y="7521004"/>
            <a:ext cx="3743342" cy="57950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304710" marR="8377" indent="-284815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701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Исчерпание</a:t>
            </a:r>
            <a:r>
              <a:rPr sz="1814" spc="-16" dirty="0">
                <a:latin typeface="Arial"/>
                <a:cs typeface="Arial"/>
              </a:rPr>
              <a:t> эксплуатационного </a:t>
            </a:r>
            <a:r>
              <a:rPr sz="1814" dirty="0">
                <a:latin typeface="Arial"/>
                <a:cs typeface="Arial"/>
              </a:rPr>
              <a:t>ресурса</a:t>
            </a:r>
            <a:r>
              <a:rPr sz="1814" spc="-58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оборудования</a:t>
            </a:r>
            <a:endParaRPr sz="1814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37417" y="6046286"/>
            <a:ext cx="2469035" cy="858683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304710" marR="8377" indent="-284815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68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Заводская</a:t>
            </a:r>
            <a:r>
              <a:rPr sz="1814" spc="-49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гарантия </a:t>
            </a:r>
            <a:r>
              <a:rPr sz="1814" dirty="0">
                <a:latin typeface="Arial"/>
                <a:cs typeface="Arial"/>
              </a:rPr>
              <a:t>на</a:t>
            </a:r>
            <a:r>
              <a:rPr sz="1814" spc="-25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оборудование</a:t>
            </a:r>
            <a:endParaRPr sz="1814">
              <a:latin typeface="Arial"/>
              <a:cs typeface="Arial"/>
            </a:endParaRPr>
          </a:p>
          <a:p>
            <a:pPr marL="274344"/>
            <a:r>
              <a:rPr sz="1814" dirty="0">
                <a:latin typeface="Arial"/>
                <a:cs typeface="Arial"/>
              </a:rPr>
              <a:t>7</a:t>
            </a:r>
            <a:r>
              <a:rPr sz="1814" spc="-33" dirty="0">
                <a:latin typeface="Arial"/>
                <a:cs typeface="Arial"/>
              </a:rPr>
              <a:t> </a:t>
            </a:r>
            <a:r>
              <a:rPr sz="1814" spc="-41" dirty="0">
                <a:latin typeface="Arial"/>
                <a:cs typeface="Arial"/>
              </a:rPr>
              <a:t>лет</a:t>
            </a:r>
            <a:endParaRPr sz="1814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94589" y="7521004"/>
            <a:ext cx="2648087" cy="1137862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304710" marR="8377" indent="-284815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709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Гарантированный эксплуатационный </a:t>
            </a:r>
            <a:r>
              <a:rPr sz="1814" dirty="0">
                <a:latin typeface="Arial"/>
                <a:cs typeface="Arial"/>
              </a:rPr>
              <a:t>ресурс</a:t>
            </a:r>
            <a:r>
              <a:rPr sz="1814" spc="-58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оборудования </a:t>
            </a:r>
            <a:r>
              <a:rPr sz="1814" dirty="0">
                <a:latin typeface="Arial"/>
                <a:cs typeface="Arial"/>
              </a:rPr>
              <a:t>не</a:t>
            </a:r>
            <a:r>
              <a:rPr sz="1814" spc="-33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менее</a:t>
            </a:r>
            <a:r>
              <a:rPr sz="1814" spc="-25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12</a:t>
            </a:r>
            <a:r>
              <a:rPr sz="1814" spc="-25" dirty="0">
                <a:latin typeface="Arial"/>
                <a:cs typeface="Arial"/>
              </a:rPr>
              <a:t> </a:t>
            </a:r>
            <a:r>
              <a:rPr sz="1814" spc="-41" dirty="0">
                <a:latin typeface="Arial"/>
                <a:cs typeface="Arial"/>
              </a:rPr>
              <a:t>лет</a:t>
            </a:r>
            <a:endParaRPr sz="1814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408061" y="4632088"/>
            <a:ext cx="3469004" cy="859741"/>
          </a:xfrm>
          <a:prstGeom prst="rect">
            <a:avLst/>
          </a:prstGeom>
        </p:spPr>
        <p:txBody>
          <a:bodyPr vert="horz" wrap="square" lIns="0" tIns="21989" rIns="0" bIns="0" rtlCol="0">
            <a:spAutoFit/>
          </a:bodyPr>
          <a:lstStyle/>
          <a:p>
            <a:pPr marL="20942">
              <a:spcBef>
                <a:spcPts val="173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60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Окупаемость</a:t>
            </a:r>
            <a:r>
              <a:rPr sz="1814" spc="-33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проекта</a:t>
            </a:r>
            <a:endParaRPr sz="1814">
              <a:latin typeface="Arial"/>
              <a:cs typeface="Arial"/>
            </a:endParaRPr>
          </a:p>
          <a:p>
            <a:pPr marL="304710"/>
            <a:r>
              <a:rPr sz="1814" dirty="0">
                <a:latin typeface="Arial"/>
                <a:cs typeface="Arial"/>
              </a:rPr>
              <a:t>посредством</a:t>
            </a:r>
            <a:r>
              <a:rPr sz="1814" spc="-115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сокращения</a:t>
            </a:r>
            <a:endParaRPr sz="1814">
              <a:latin typeface="Arial"/>
              <a:cs typeface="Arial"/>
            </a:endParaRPr>
          </a:p>
          <a:p>
            <a:pPr marL="304710"/>
            <a:r>
              <a:rPr sz="1814" dirty="0">
                <a:latin typeface="Arial"/>
                <a:cs typeface="Arial"/>
              </a:rPr>
              <a:t>потребления</a:t>
            </a:r>
            <a:r>
              <a:rPr sz="1814" spc="-99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электроэнергии</a:t>
            </a:r>
            <a:endParaRPr sz="1814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19011" y="7313892"/>
            <a:ext cx="3476334" cy="57950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304710" marR="8377" indent="-284815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60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Снижение</a:t>
            </a:r>
            <a:r>
              <a:rPr sz="1814" spc="-33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эксплуатационных затрат</a:t>
            </a:r>
            <a:endParaRPr sz="1814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243097" y="8707148"/>
            <a:ext cx="3854333" cy="579504"/>
          </a:xfrm>
          <a:prstGeom prst="rect">
            <a:avLst/>
          </a:prstGeom>
        </p:spPr>
        <p:txBody>
          <a:bodyPr vert="horz" wrap="square" lIns="0" tIns="20942" rIns="0" bIns="0" rtlCol="0">
            <a:spAutoFit/>
          </a:bodyPr>
          <a:lstStyle/>
          <a:p>
            <a:pPr marL="304710" marR="8377" indent="-284815">
              <a:spcBef>
                <a:spcPts val="165"/>
              </a:spcBef>
            </a:pPr>
            <a:r>
              <a:rPr sz="1814" dirty="0">
                <a:latin typeface="Arial"/>
                <a:cs typeface="Arial"/>
              </a:rPr>
              <a:t>–</a:t>
            </a:r>
            <a:r>
              <a:rPr sz="1814" spc="627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Распределение</a:t>
            </a:r>
            <a:r>
              <a:rPr sz="1814" spc="-66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экономии</a:t>
            </a:r>
            <a:r>
              <a:rPr sz="1814" spc="-25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между </a:t>
            </a:r>
            <a:r>
              <a:rPr sz="1814" dirty="0">
                <a:latin typeface="Arial"/>
                <a:cs typeface="Arial"/>
              </a:rPr>
              <a:t>инвестором</a:t>
            </a:r>
            <a:r>
              <a:rPr sz="1814" spc="-58" dirty="0">
                <a:latin typeface="Arial"/>
                <a:cs typeface="Arial"/>
              </a:rPr>
              <a:t> </a:t>
            </a:r>
            <a:r>
              <a:rPr sz="1814" dirty="0">
                <a:latin typeface="Arial"/>
                <a:cs typeface="Arial"/>
              </a:rPr>
              <a:t>и</a:t>
            </a:r>
            <a:r>
              <a:rPr sz="1814" spc="-58" dirty="0">
                <a:latin typeface="Arial"/>
                <a:cs typeface="Arial"/>
              </a:rPr>
              <a:t> </a:t>
            </a:r>
            <a:r>
              <a:rPr sz="1814" spc="-16" dirty="0">
                <a:latin typeface="Arial"/>
                <a:cs typeface="Arial"/>
              </a:rPr>
              <a:t>заказчиком</a:t>
            </a:r>
            <a:endParaRPr sz="1814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520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0201" y="924788"/>
            <a:ext cx="13193315" cy="103837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614</Words>
  <Application>Microsoft Office PowerPoint</Application>
  <PresentationFormat>Произвольный</PresentationFormat>
  <Paragraphs>112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Helvetica Light</vt:lpstr>
      <vt:lpstr>Segoe UI Black</vt:lpstr>
      <vt:lpstr>Segoe UI Light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Цифровой Водоканал</vt:lpstr>
      <vt:lpstr>Очистка сточных вод</vt:lpstr>
      <vt:lpstr>Модернизация улично-дорожного освещения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Avallon</dc:creator>
  <cp:lastModifiedBy>Вячеслав Аксенов</cp:lastModifiedBy>
  <cp:revision>8</cp:revision>
  <cp:lastPrinted>2023-03-16T03:45:45Z</cp:lastPrinted>
  <dcterms:created xsi:type="dcterms:W3CDTF">2021-12-07T03:13:42Z</dcterms:created>
  <dcterms:modified xsi:type="dcterms:W3CDTF">2023-03-16T03:45:47Z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2021-06-08T00:00:00Z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2021-12-07T00:00:00Z</vt:filetime>
  </property>
</Properties>
</file>