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0"/>
  </p:notesMasterIdLst>
  <p:handoutMasterIdLst>
    <p:handoutMasterId r:id="rId21"/>
  </p:handoutMasterIdLst>
  <p:sldIdLst>
    <p:sldId id="306" r:id="rId5"/>
    <p:sldId id="309" r:id="rId6"/>
    <p:sldId id="317" r:id="rId7"/>
    <p:sldId id="326" r:id="rId8"/>
    <p:sldId id="327" r:id="rId9"/>
    <p:sldId id="332" r:id="rId10"/>
    <p:sldId id="315" r:id="rId11"/>
    <p:sldId id="324" r:id="rId12"/>
    <p:sldId id="323" r:id="rId13"/>
    <p:sldId id="330" r:id="rId14"/>
    <p:sldId id="333" r:id="rId15"/>
    <p:sldId id="329" r:id="rId16"/>
    <p:sldId id="316" r:id="rId17"/>
    <p:sldId id="319" r:id="rId18"/>
    <p:sldId id="322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4967" autoAdjust="0"/>
  </p:normalViewPr>
  <p:slideViewPr>
    <p:cSldViewPr snapToGrid="0">
      <p:cViewPr varScale="1">
        <p:scale>
          <a:sx n="57" d="100"/>
          <a:sy n="57" d="100"/>
        </p:scale>
        <p:origin x="354" y="72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9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B1B801B-F4B8-459C-A0DB-42C00BB61E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B2DC45-33C8-4ACD-A8B4-824FC0BA71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54181-0B45-450D-B35E-7AF7AACE2E53}" type="datetime1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B46A40-0BDE-4957-9061-2503F40313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38A883-27AD-4BB1-B0C8-1BEB96FD4C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35BD9-EE19-4F70-92E5-2D59E67B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486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35D3A4-2A58-4C50-BCBA-FDFC20DE69E5}" type="datetime1">
              <a:rPr lang="ru-RU" noProof="0" smtClean="0"/>
              <a:t>16.03.2023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05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60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227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90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200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223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56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097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8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09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989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5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535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484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7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Графический объект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4" name="Графический объект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Графический объект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Графический объект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4" name="Графический объект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" name="Графический объект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7" name="Объект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1" name="Рисунок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Графический объект 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0" name="Графический объект 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2" name="Графический объект 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лайд с заголовком 2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Графический объект 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1" name="Графический объект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3" name="Графический объект 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Графический объект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7" name="Графический объект 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Графический объект 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9" name="Графический объект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Графический объект 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5" name="Графический объект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6" name="Графический объект 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Графический объект 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Графический объект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1" name="Графический объект 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Графический объект 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2" name="Графический объект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4" name="Графический объект 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7" y="342471"/>
            <a:ext cx="6754983" cy="2367173"/>
          </a:xfrm>
        </p:spPr>
        <p:txBody>
          <a:bodyPr rtlCol="0">
            <a:normAutofit/>
          </a:bodyPr>
          <a:lstStyle/>
          <a:p>
            <a:pPr rtl="0"/>
            <a:r>
              <a:rPr lang="ru-RU" sz="5400" spc="400" dirty="0">
                <a:solidFill>
                  <a:schemeClr val="bg1"/>
                </a:solidFill>
              </a:rPr>
              <a:t>Применение</a:t>
            </a:r>
            <a:br>
              <a:rPr lang="ru-RU" sz="5400" spc="400" dirty="0">
                <a:solidFill>
                  <a:schemeClr val="bg1"/>
                </a:solidFill>
              </a:rPr>
            </a:br>
            <a:r>
              <a:rPr lang="ru-RU" sz="5400" spc="400" dirty="0">
                <a:solidFill>
                  <a:schemeClr val="bg1"/>
                </a:solidFill>
              </a:rPr>
              <a:t>тепловых насосов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171F1B-3AF0-4C90-94C4-F74F4DB76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313" y="5933826"/>
            <a:ext cx="4727458" cy="7955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31D5B-4E0E-4821-8441-F7AE78564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218" y="5905095"/>
            <a:ext cx="527536" cy="860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4C101A-8F32-4C1E-8B87-9A16AED94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060" y="3145062"/>
            <a:ext cx="4198008" cy="26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537391" y="467685"/>
            <a:ext cx="6962367" cy="590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Применение ТН совместно с традиционной генерацией: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Электрокотельные;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Твердотопливные, газовые котельные (отходящие газы);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Системы ГВС в летний период;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Удаленные объекты (увеличение температурных режимов);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Очистные сооружения.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73D46B-363F-4C16-B909-35E6E109F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588" y="5893396"/>
            <a:ext cx="530398" cy="8596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CADB0E-21CB-4D75-90C6-0515D61D7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379" y="3061982"/>
            <a:ext cx="4309462" cy="27809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07E05F-DA6C-4708-B136-14571DB4C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3023" y="116278"/>
            <a:ext cx="4299010" cy="286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99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688394" y="333462"/>
            <a:ext cx="5586572" cy="2065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Удаленные объекты. Здания и сооружения находящиеся вне зоны действия существующих тепловых сетей.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Объекты, находящиеся на прямом электроотоплении.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Тепличные хозяйства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5B073C-237C-4D53-95BD-1621E6F75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977" y="5901785"/>
            <a:ext cx="530398" cy="8596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B9D4F4-5D6B-4BA4-BFFE-D72B43E55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086" y="279393"/>
            <a:ext cx="5208058" cy="36802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FE926F-A68F-4B2F-B08F-F576BE23E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12" y="3027425"/>
            <a:ext cx="5266693" cy="35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18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495447" y="394283"/>
            <a:ext cx="4839950" cy="2424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Применение тепловых насосов позволяет уйти от строительства и обслуживания тепловых сетей.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Внедрение возобновляемых источников энергии в городскую среду, снижает нагрузку на традиционную генерацию и тем самым уменьшает загрязнение атмосферы.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F0175C-DF5C-4696-98F1-B523EAA1B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977" y="5885007"/>
            <a:ext cx="530398" cy="8596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9C16A3-3AD2-4044-A454-5DD318FC9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04" y="3103927"/>
            <a:ext cx="5482810" cy="35764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87E647-71DA-46F5-8285-AE75625F8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545" y="234892"/>
            <a:ext cx="5755654" cy="356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3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503835" y="721453"/>
            <a:ext cx="6568085" cy="50250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/>
              <a:t>Переход к использованию в ТН рабочих тел природного происхождения сейчас является общемировой тенденцией и отвечает международным требованиям энергетической, экологической и экономической эффективности.</a:t>
            </a:r>
          </a:p>
          <a:p>
            <a:pPr algn="just"/>
            <a:r>
              <a:rPr lang="ru-RU" dirty="0"/>
              <a:t>Углекислый газ R744 (CO2) определил один из основных трендов будущего развития ВТН благодаря экологической безопасности и физическим свойствам: низкому потенциал глобального потепления (GWP = 1); отсутствию влияния на озоновый слой (ODP=0); экологической безопасности (в малых концентрациях в воздухе нетоксичен, участвует в природных процессах фотосинтеза, производя кислород); полному отсутствию горючести (используется в качестве средства пожаротушения); высокой удельной </a:t>
            </a:r>
            <a:r>
              <a:rPr lang="ru-RU" dirty="0" err="1"/>
              <a:t>холодо</a:t>
            </a:r>
            <a:r>
              <a:rPr lang="ru-RU" dirty="0"/>
              <a:t>- и теплопроизводительности.</a:t>
            </a:r>
          </a:p>
          <a:p>
            <a:pPr algn="just"/>
            <a:r>
              <a:rPr lang="ru-RU" dirty="0"/>
              <a:t>Благодаря реализации </a:t>
            </a:r>
            <a:r>
              <a:rPr lang="ru-RU" dirty="0" err="1"/>
              <a:t>транскритического</a:t>
            </a:r>
            <a:r>
              <a:rPr lang="ru-RU" dirty="0"/>
              <a:t> цикла можно нагревать воду до 90 °C.</a:t>
            </a:r>
            <a:endParaRPr lang="en-US" dirty="0"/>
          </a:p>
          <a:p>
            <a:pPr algn="just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4C118-01E3-4F3C-B8FB-66F2B92BE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953" y="612395"/>
            <a:ext cx="4548493" cy="31794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5481CE-09CD-483B-A801-17FEF46A4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200" y="5851451"/>
            <a:ext cx="5303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4D7C25-AA34-4290-AF85-CED53C482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838513"/>
              </p:ext>
            </p:extLst>
          </p:nvPr>
        </p:nvGraphicFramePr>
        <p:xfrm>
          <a:off x="1535185" y="2374084"/>
          <a:ext cx="9244668" cy="3137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2057">
                  <a:extLst>
                    <a:ext uri="{9D8B030D-6E8A-4147-A177-3AD203B41FA5}">
                      <a16:colId xmlns:a16="http://schemas.microsoft.com/office/drawing/2014/main" val="2026589564"/>
                    </a:ext>
                  </a:extLst>
                </a:gridCol>
                <a:gridCol w="1607115">
                  <a:extLst>
                    <a:ext uri="{9D8B030D-6E8A-4147-A177-3AD203B41FA5}">
                      <a16:colId xmlns:a16="http://schemas.microsoft.com/office/drawing/2014/main" val="3600786871"/>
                    </a:ext>
                  </a:extLst>
                </a:gridCol>
                <a:gridCol w="1757313">
                  <a:extLst>
                    <a:ext uri="{9D8B030D-6E8A-4147-A177-3AD203B41FA5}">
                      <a16:colId xmlns:a16="http://schemas.microsoft.com/office/drawing/2014/main" val="3674939979"/>
                    </a:ext>
                  </a:extLst>
                </a:gridCol>
                <a:gridCol w="1475692">
                  <a:extLst>
                    <a:ext uri="{9D8B030D-6E8A-4147-A177-3AD203B41FA5}">
                      <a16:colId xmlns:a16="http://schemas.microsoft.com/office/drawing/2014/main" val="2406794481"/>
                    </a:ext>
                  </a:extLst>
                </a:gridCol>
                <a:gridCol w="1892491">
                  <a:extLst>
                    <a:ext uri="{9D8B030D-6E8A-4147-A177-3AD203B41FA5}">
                      <a16:colId xmlns:a16="http://schemas.microsoft.com/office/drawing/2014/main" val="3152201684"/>
                    </a:ext>
                  </a:extLst>
                </a:gridCol>
              </a:tblGrid>
              <a:tr h="1372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Топливо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Цена за ед., руб.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Ст-сть</a:t>
                      </a:r>
                      <a:r>
                        <a:rPr lang="ru-RU" sz="1200" u="none" strike="noStrike" dirty="0">
                          <a:effectLst/>
                        </a:rPr>
                        <a:t> 1 кВт/ч тепловой энергии, </a:t>
                      </a:r>
                      <a:r>
                        <a:rPr lang="ru-RU" sz="1200" u="none" strike="noStrike" dirty="0" err="1">
                          <a:effectLst/>
                        </a:rPr>
                        <a:t>руб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Типичный КПД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Ст-сть 1 кВт/ч тепловой энергии с учетом КПД, руб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4006370"/>
                  </a:ext>
                </a:extLst>
              </a:tr>
              <a:tr h="431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Уголь, тн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0,4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0,8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074315"/>
                  </a:ext>
                </a:extLst>
              </a:tr>
              <a:tr h="431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Электричество, кВт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7459963"/>
                  </a:ext>
                </a:extLst>
              </a:tr>
              <a:tr h="46862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Дизельное топливо, тн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45000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4,4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0,85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5,2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5392330"/>
                  </a:ext>
                </a:extLst>
              </a:tr>
              <a:tr h="431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Тепловой насос, кВт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3,5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>
                          <a:effectLst/>
                        </a:rPr>
                        <a:t>0,7-1,5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</a:rPr>
                        <a:t>0,7-1,5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39025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169679-6EF9-4507-9925-696D6E641D65}"/>
              </a:ext>
            </a:extLst>
          </p:cNvPr>
          <p:cNvSpPr txBox="1"/>
          <p:nvPr/>
        </p:nvSpPr>
        <p:spPr>
          <a:xfrm>
            <a:off x="1478559" y="781834"/>
            <a:ext cx="9326461" cy="954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Коэффициент эффективности системы, в зависимости от исходных условий, может быть от 3 до 8. Т.е. на 1КВт затраченной энергии можно получить до 8 КВт тепловой или холодильной энергии.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5C733-CB9A-4F7D-A06C-8B3D945285A5}"/>
              </a:ext>
            </a:extLst>
          </p:cNvPr>
          <p:cNvSpPr txBox="1"/>
          <p:nvPr/>
        </p:nvSpPr>
        <p:spPr>
          <a:xfrm>
            <a:off x="1772173" y="1735055"/>
            <a:ext cx="9326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Сравнение стоимости тепловой энергии в зависимости от видов топлива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4DB86B-FE15-4981-A1FA-23ADD13AA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588" y="5885007"/>
            <a:ext cx="5303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718657" y="599590"/>
            <a:ext cx="10754686" cy="8808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/>
              <a:t>МУПЭС, </a:t>
            </a:r>
            <a:r>
              <a:rPr lang="ru-RU" dirty="0" err="1"/>
              <a:t>г.Дивногорск</a:t>
            </a:r>
            <a:r>
              <a:rPr lang="ru-RU" dirty="0"/>
              <a:t>, Красноярский край</a:t>
            </a:r>
          </a:p>
          <a:p>
            <a:pPr algn="just"/>
            <a:r>
              <a:rPr lang="ru-RU" dirty="0"/>
              <a:t>Внедрение тепловых насосов общей мощностью 30 МВт, в систему теплоснабжения города. Проект в стадии реализации.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23BCE5-308C-4CC5-9229-5CF107DA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915" y="1592361"/>
            <a:ext cx="4986284" cy="41579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93DE70-097E-43B2-BFB9-36F898188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01" y="1592361"/>
            <a:ext cx="6233953" cy="41579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80717B-000B-47D6-B87E-0E9E56627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144" y="5876618"/>
            <a:ext cx="5303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52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427839" y="271463"/>
            <a:ext cx="6987200" cy="5340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/>
              <a:t>Тепловой насос (ТН) – устройство для переноса тепловой энергии от низкопотенциального источника тепла к системе отопления. До 80% энергии тепловой насос получает из окружающей среды. Это надежная, энергоэффективная и экологичная альтернатива газовым, дизельным, твердотопливным и электрокотлам.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32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/>
              <a:t>Получение тепла из окружающей среды происходит в испарителе теплового насоса. Здесь используется способность жидкого хладагента к испарению даже при минусовых температурах и накоплению поглощенной при этом энергии.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3200" dirty="0"/>
              <a:t>Компрессор всасывает перешедший в газообразное состояние хладагент и сжимает его. При этом сильно повышается давление и температура хладагента. Горячий хладагент поступает в конденсатор - теплообменник, в котором происходит передача тепла, полученного из окружающей среды, в отопительную систему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826543-6F4A-4143-A35E-5C1F415C8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161" y="271463"/>
            <a:ext cx="4414394" cy="534077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F8101D-FF67-4A24-878C-FD219B529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589" y="5935341"/>
            <a:ext cx="5303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427839" y="587229"/>
            <a:ext cx="6987200" cy="50250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dirty="0"/>
              <a:t>	Эффективное использование в топливном балансе практически неисчерпаемых ресурсов низкопотенциального (до 40°С) тепла возобновляемых (тепло окружающего воздуха, грунта, воды подземных и наземных источников и др.) и вторичных (промышленные и бытовые стоки) теплоисточников с использованием тепловых насосов (ТН) является актуальным направлением энергосбережения и охраны окружающей среды.</a:t>
            </a:r>
          </a:p>
          <a:p>
            <a:pPr algn="just"/>
            <a:endParaRPr lang="ru-RU" sz="3200" dirty="0"/>
          </a:p>
          <a:p>
            <a:pPr algn="just"/>
            <a:r>
              <a:rPr lang="ru-RU" sz="3200" dirty="0"/>
              <a:t>	Для повышения экономической эффективности и как следствие снижение затрат на развитие территорий необходимо применение современных энергосберегающих технологий и возобновляемых источников энергии.</a:t>
            </a:r>
          </a:p>
          <a:p>
            <a:pPr algn="just"/>
            <a:endParaRPr lang="ru-RU" sz="3200" dirty="0"/>
          </a:p>
          <a:p>
            <a:pPr algn="just"/>
            <a:r>
              <a:rPr lang="ru-RU" sz="3200" dirty="0"/>
              <a:t>	Тепловые насосы являются эффективным генератором тепла и используют возобновляемые источники низко потенциальной энергии.</a:t>
            </a:r>
          </a:p>
          <a:p>
            <a:pPr algn="just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19829C-970F-4D27-B984-68C5F4F9D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276" y="604846"/>
            <a:ext cx="4572313" cy="308631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62AAC8-76DC-458B-A24A-318E73B01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366" y="5910174"/>
            <a:ext cx="5303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0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427839" y="335560"/>
            <a:ext cx="4118994" cy="5142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F8101D-FF67-4A24-878C-FD219B52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589" y="5935341"/>
            <a:ext cx="530398" cy="8596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5BE16A-A39B-4BC3-9B20-3612900CA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528" y="327171"/>
            <a:ext cx="7384652" cy="51256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EB05A-56EF-4419-A158-0F99E800B313}"/>
              </a:ext>
            </a:extLst>
          </p:cNvPr>
          <p:cNvSpPr txBox="1"/>
          <p:nvPr/>
        </p:nvSpPr>
        <p:spPr>
          <a:xfrm>
            <a:off x="572549" y="330690"/>
            <a:ext cx="383167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В городе Красноярске есть огромный возобновляемый источник низкопотенциальной (низкотемпературной) энергии – это река Енисей.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Все существующие и планируемые объекты вблизи реки Енисей (набережные, острова), могут быть обеспечены теплом, горячей водой и холодом (кондиционирование) с помощью тепловых насосов</a:t>
            </a:r>
          </a:p>
        </p:txBody>
      </p:sp>
    </p:spTree>
    <p:extLst>
      <p:ext uri="{BB962C8B-B14F-4D97-AF65-F5344CB8AC3E}">
        <p14:creationId xmlns:p14="http://schemas.microsoft.com/office/powerpoint/2010/main" val="19000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285225" y="360727"/>
            <a:ext cx="6820249" cy="998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Объекты в береговой зоне.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Сооружения социально-культурного и коммерческого назначения, находящиеся в непосредственной близости от рек и водоемов.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62AAC8-76DC-458B-A24A-318E73B01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366" y="5910174"/>
            <a:ext cx="530398" cy="8596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328D6A-1161-469F-8529-C6772E40E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591" y="243281"/>
            <a:ext cx="4375587" cy="54708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BB48F2-3801-4AD1-8E4B-C1A85DD71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72" y="1749021"/>
            <a:ext cx="6430061" cy="3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61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109057" y="333461"/>
            <a:ext cx="6165909" cy="27872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prstClr val="white"/>
                </a:solidFill>
                <a:latin typeface="Univers"/>
              </a:rPr>
              <a:t> 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Охлаждение центров обработки данных (ЦОД).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  Трансформация тепла в высокие температуры для систем ГВС и отопления.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  ЦОД Яндекс в Финляндии.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Тепло от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DATA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центра используется  для отопления города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Мянтсяля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5B073C-237C-4D53-95BD-1621E6F75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977" y="5901785"/>
            <a:ext cx="530398" cy="8596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8B1028-1AC0-A686-9312-6B7E31A17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026" y="184557"/>
            <a:ext cx="4536766" cy="28354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B8A0DC-19EE-1B0E-CEF9-D45736D18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6137" y="3223806"/>
            <a:ext cx="4583008" cy="26095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B1A93B-E948-1CED-671A-756C432C3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4" y="3296873"/>
            <a:ext cx="6314624" cy="34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5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537391" y="467685"/>
            <a:ext cx="6568085" cy="590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dirty="0"/>
              <a:t>Применение в частных домах: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Низкотемпературные системы отопления;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Горячее водоснабжение;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/>
              <a:t>Системы вентиляции;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/>
              <a:t>Подогрев воды в бассейнах.</a:t>
            </a:r>
          </a:p>
          <a:p>
            <a:pPr algn="just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5B073C-237C-4D53-95BD-1621E6F75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977" y="5901785"/>
            <a:ext cx="530398" cy="8596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381A2F-0B94-46D3-85CC-C0B611E0C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846" y="3930861"/>
            <a:ext cx="4730783" cy="26628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74E21A-ED11-49CE-9A2C-795493ABF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079" y="1006679"/>
            <a:ext cx="5181679" cy="291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5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537391" y="467685"/>
            <a:ext cx="6568085" cy="5905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dirty="0"/>
              <a:t>Применение в промышленности: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Технологические воды металлургических, деревоперерабатывающих предприятий;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Оборотные, технологические воды на АЭС, ТЭЦ;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/>
              <a:t>Системы вентиляции, канализации;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/>
              <a:t>Технологические процессы химических и перерабатывающих предприятий.</a:t>
            </a:r>
          </a:p>
          <a:p>
            <a:pPr algn="just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428484-50DE-46A3-AF18-58D55AE1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342" y="160789"/>
            <a:ext cx="4461192" cy="28928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BF971C-C6F6-4857-A0D7-5F743DE5D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792" y="3105091"/>
            <a:ext cx="4448741" cy="28175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5B073C-237C-4D53-95BD-1621E6F75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977" y="5901785"/>
            <a:ext cx="5303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96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0CAFADA-AAEC-4723-BE2D-10195CC255B1}"/>
              </a:ext>
            </a:extLst>
          </p:cNvPr>
          <p:cNvSpPr txBox="1">
            <a:spLocks/>
          </p:cNvSpPr>
          <p:nvPr/>
        </p:nvSpPr>
        <p:spPr>
          <a:xfrm>
            <a:off x="537391" y="467685"/>
            <a:ext cx="6962367" cy="590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dirty="0"/>
              <a:t>Применение в промышленности: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Пастеризация и охлаждение молока;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Производство продуктов консервирования (автоклавное);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/>
              <a:t>Сушка и сублимация продуктов питания и лекарств;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/>
              <a:t>Сушка древесины высокого качества.</a:t>
            </a:r>
          </a:p>
          <a:p>
            <a:pPr algn="just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465A-B807-4B4B-8EC7-82F5932C1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04" y="5974213"/>
            <a:ext cx="4724809" cy="7986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FDA31D-FFEF-4389-91FF-66FAB62F9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196" y="292578"/>
            <a:ext cx="4147002" cy="27652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17CD81-A2C5-4A74-8217-B352D4F26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775" y="3113392"/>
            <a:ext cx="4202535" cy="27946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73D46B-363F-4C16-B909-35E6E109F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88" y="5893396"/>
            <a:ext cx="5303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6545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2_TF89338750_Win32.potx" id="{1C3AEEAC-0F27-4CFA-8ACD-9680D3AD60AA}" vid="{6E63C9F9-8FC9-48F9-9811-2BE3375EB0F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Галактика</Template>
  <TotalTime>617</TotalTime>
  <Words>632</Words>
  <Application>Microsoft Office PowerPoint</Application>
  <PresentationFormat>Широкоэкранный</PresentationFormat>
  <Paragraphs>92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Univers</vt:lpstr>
      <vt:lpstr>GradientUnivers</vt:lpstr>
      <vt:lpstr>Применение тепловых насосов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тепловые насосы  в Арктике</dc:title>
  <dc:creator>Иван Сеськин</dc:creator>
  <cp:lastModifiedBy>CNTI</cp:lastModifiedBy>
  <cp:revision>13</cp:revision>
  <dcterms:created xsi:type="dcterms:W3CDTF">2021-08-24T16:08:38Z</dcterms:created>
  <dcterms:modified xsi:type="dcterms:W3CDTF">2023-03-16T04:26:34Z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