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1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0" r:id="rId1"/>
    <p:sldMasterId id="2147484062" r:id="rId2"/>
    <p:sldMasterId id="2147484074" r:id="rId3"/>
  </p:sldMasterIdLst>
  <p:notesMasterIdLst>
    <p:notesMasterId r:id="rId16"/>
  </p:notesMasterIdLst>
  <p:sldIdLst>
    <p:sldId id="256" r:id="rId4"/>
    <p:sldId id="257" r:id="rId5"/>
    <p:sldId id="258" r:id="rId6"/>
    <p:sldId id="264" r:id="rId7"/>
    <p:sldId id="265" r:id="rId8"/>
    <p:sldId id="268" r:id="rId9"/>
    <p:sldId id="266" r:id="rId10"/>
    <p:sldId id="274" r:id="rId11"/>
    <p:sldId id="261" r:id="rId12"/>
    <p:sldId id="272" r:id="rId13"/>
    <p:sldId id="262" r:id="rId14"/>
    <p:sldId id="263" r:id="rId15"/>
  </p:sldIdLst>
  <p:sldSz cx="10693400" cy="7569200"/>
  <p:notesSz cx="10693400" cy="7569200"/>
  <p:custDataLst>
    <p:tags r:id="rId17"/>
  </p:custDataLst>
  <p:defaultTextStyle>
    <a:defPPr>
      <a:defRPr lang="ru-RU"/>
    </a:defPPr>
    <a:lvl1pPr marL="0" algn="l" defTabSz="9142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7" algn="l" defTabSz="9142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52" algn="l" defTabSz="9142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80" algn="l" defTabSz="9142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06" algn="l" defTabSz="9142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32" algn="l" defTabSz="9142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58" algn="l" defTabSz="9142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84" algn="l" defTabSz="9142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11" algn="l" defTabSz="9142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E6A5"/>
    <a:srgbClr val="26E2DE"/>
    <a:srgbClr val="66FF99"/>
    <a:srgbClr val="33CC33"/>
    <a:srgbClr val="FFFF66"/>
    <a:srgbClr val="D8DC44"/>
    <a:srgbClr val="F9836F"/>
    <a:srgbClr val="FF33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906" y="5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2" Type="http://schemas.openxmlformats.org/officeDocument/2006/relationships/tags" Target="../tags/tag72.xml"/><Relationship Id="rId1" Type="http://schemas.openxmlformats.org/officeDocument/2006/relationships/theme" Target="../theme/theme4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92BEF-73E9-4390-B7F7-3844F60122DD}" type="datetimeFigureOut">
              <a:rPr lang="ru-RU" smtClean="0"/>
              <a:t>17.03.2023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341688" y="568325"/>
            <a:ext cx="4010025" cy="2838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1069975" y="3595688"/>
            <a:ext cx="8553450" cy="3405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718978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6057900" y="718978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3C144-C79D-4AB9-BC11-9641D5C81A3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4516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slide" Target="../slides/slide12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2CE3C144-C79D-4AB9-BC11-9641D5C81A3D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131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6.xml"/><Relationship Id="rId9" Type="http://schemas.openxmlformats.org/officeDocument/2006/relationships/tags" Target="../tags/tag4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601504" y="5904707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45558" y="5356728"/>
            <a:ext cx="9891395" cy="1349140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445558" y="4289213"/>
            <a:ext cx="9891395" cy="1009227"/>
          </a:xfrm>
        </p:spPr>
        <p:txBody>
          <a:bodyPr anchor="b"/>
          <a:lstStyle>
            <a:lvl1pPr marL="0" indent="0" algn="l">
              <a:buNone/>
              <a:defRPr sz="2700">
                <a:solidFill>
                  <a:schemeClr val="tx2">
                    <a:shade val="75000"/>
                  </a:schemeClr>
                </a:solidFill>
              </a:defRPr>
            </a:lvl1pPr>
            <a:lvl2pPr marL="521757" indent="0" algn="ctr">
              <a:buNone/>
            </a:lvl2pPr>
            <a:lvl3pPr marL="1043513" indent="0" algn="ctr">
              <a:buNone/>
            </a:lvl3pPr>
            <a:lvl4pPr marL="1565270" indent="0" algn="ctr">
              <a:buNone/>
            </a:lvl4pPr>
            <a:lvl5pPr marL="2087027" indent="0" algn="ctr">
              <a:buNone/>
            </a:lvl5pPr>
            <a:lvl6pPr marL="2608783" indent="0" algn="ctr">
              <a:buNone/>
            </a:lvl6pPr>
            <a:lvl7pPr marL="3130540" indent="0" algn="ctr">
              <a:buNone/>
            </a:lvl7pPr>
            <a:lvl8pPr marL="3652296" indent="0" algn="ctr">
              <a:buNone/>
            </a:lvl8pPr>
            <a:lvl9pPr marL="4174053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9624060" y="7145325"/>
            <a:ext cx="887552" cy="272491"/>
          </a:xfrm>
        </p:spPr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/>
              <a:pPr marL="25395">
                <a:spcBef>
                  <a:spcPts val="235"/>
                </a:spcBef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/>
              <a:pPr marL="25395">
                <a:spcBef>
                  <a:spcPts val="235"/>
                </a:spcBef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020050" y="606238"/>
            <a:ext cx="2138680" cy="645835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34670" y="606238"/>
            <a:ext cx="7307157" cy="645835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/>
              <a:pPr marL="25395">
                <a:spcBef>
                  <a:spcPts val="235"/>
                </a:spcBef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01504" y="5904707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445558" y="5356728"/>
            <a:ext cx="9891395" cy="1349140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45558" y="4289213"/>
            <a:ext cx="9891395" cy="1009227"/>
          </a:xfrm>
        </p:spPr>
        <p:txBody>
          <a:bodyPr anchor="b"/>
          <a:lstStyle>
            <a:lvl1pPr marL="0" indent="0" algn="l">
              <a:buNone/>
              <a:defRPr sz="2700">
                <a:solidFill>
                  <a:schemeClr val="tx2">
                    <a:shade val="75000"/>
                  </a:schemeClr>
                </a:solidFill>
              </a:defRPr>
            </a:lvl1pPr>
            <a:lvl2pPr marL="521757" indent="0" algn="ctr">
              <a:buNone/>
            </a:lvl2pPr>
            <a:lvl3pPr marL="1043513" indent="0" algn="ctr">
              <a:buNone/>
            </a:lvl3pPr>
            <a:lvl4pPr marL="1565270" indent="0" algn="ctr">
              <a:buNone/>
            </a:lvl4pPr>
            <a:lvl5pPr marL="2087027" indent="0" algn="ctr">
              <a:buNone/>
            </a:lvl5pPr>
            <a:lvl6pPr marL="2608783" indent="0" algn="ctr">
              <a:buNone/>
            </a:lvl6pPr>
            <a:lvl7pPr marL="3130540" indent="0" algn="ctr">
              <a:buNone/>
            </a:lvl7pPr>
            <a:lvl8pPr marL="3652296" indent="0" algn="ctr">
              <a:buNone/>
            </a:lvl8pPr>
            <a:lvl9pPr marL="4174053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624060" y="7145325"/>
            <a:ext cx="887552" cy="272491"/>
          </a:xfrm>
        </p:spPr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7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188249" y="84103"/>
            <a:ext cx="3386243" cy="318888"/>
          </a:xfrm>
        </p:spPr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9624060" y="7145325"/>
            <a:ext cx="887552" cy="272491"/>
          </a:xfrm>
        </p:spPr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19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01504" y="3802152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45558" y="1850249"/>
            <a:ext cx="9891395" cy="1345636"/>
          </a:xfrm>
        </p:spPr>
        <p:txBody>
          <a:bodyPr anchor="b"/>
          <a:lstStyle>
            <a:lvl1pPr marL="0" indent="0" algn="r">
              <a:buNone/>
              <a:defRPr sz="23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11055" y="3252709"/>
            <a:ext cx="10158730" cy="1307696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42887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52882" y="504613"/>
            <a:ext cx="10158730" cy="928489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6447" y="1766147"/>
            <a:ext cx="4901142" cy="521433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5435812" y="1766147"/>
            <a:ext cx="5079365" cy="521433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500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56447" y="5971258"/>
            <a:ext cx="10069618" cy="974184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29133" y="735894"/>
            <a:ext cx="5017567" cy="706108"/>
          </a:xfrm>
        </p:spPr>
        <p:txBody>
          <a:bodyPr anchor="ctr"/>
          <a:lstStyle>
            <a:lvl1pPr marL="0" indent="0">
              <a:buNone/>
              <a:defRPr sz="21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5432099" y="735894"/>
            <a:ext cx="5019537" cy="706108"/>
          </a:xfrm>
        </p:spPr>
        <p:txBody>
          <a:bodyPr anchor="ctr"/>
          <a:lstStyle>
            <a:lvl1pPr marL="0" indent="0">
              <a:buNone/>
              <a:defRPr sz="21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29133" y="1452516"/>
            <a:ext cx="5017567" cy="435053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5436431" y="1452516"/>
            <a:ext cx="5015205" cy="435053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624060" y="7148689"/>
            <a:ext cx="891117" cy="272491"/>
          </a:xfrm>
        </p:spPr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01504" y="6644076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25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52882" y="504613"/>
            <a:ext cx="10158730" cy="928489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39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80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01504" y="6455693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34670" y="6055360"/>
            <a:ext cx="9891395" cy="574699"/>
          </a:xfrm>
        </p:spPr>
        <p:txBody>
          <a:bodyPr anchor="ctr"/>
          <a:lstStyle>
            <a:lvl1pPr algn="l">
              <a:buNone/>
              <a:defRPr sz="23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534671" y="672818"/>
            <a:ext cx="3518055" cy="5298440"/>
          </a:xfrm>
        </p:spPr>
        <p:txBody>
          <a:bodyPr/>
          <a:lstStyle>
            <a:lvl1pPr marL="0" indent="0">
              <a:buNone/>
              <a:defRPr sz="1600"/>
            </a:lvl1pPr>
            <a:lvl2pPr>
              <a:buNone/>
              <a:defRPr sz="14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180822" y="672818"/>
            <a:ext cx="6245243" cy="529844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49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88249" y="84103"/>
            <a:ext cx="3386243" cy="3188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624060" y="7145325"/>
            <a:ext cx="887552" cy="272491"/>
          </a:xfrm>
        </p:spPr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/>
              <a:pPr marL="25395">
                <a:spcBef>
                  <a:spcPts val="235"/>
                </a:spcBef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099137" y="680581"/>
            <a:ext cx="5881370" cy="4036907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7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445558" y="5511632"/>
            <a:ext cx="6861598" cy="576451"/>
          </a:xfrm>
        </p:spPr>
        <p:txBody>
          <a:bodyPr anchor="ctr"/>
          <a:lstStyle>
            <a:lvl1pPr algn="l">
              <a:buNone/>
              <a:defRPr sz="23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445558" y="6107033"/>
            <a:ext cx="6861598" cy="848031"/>
          </a:xfrm>
        </p:spPr>
        <p:txBody>
          <a:bodyPr lIns="125222" tIns="0"/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96849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75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020050" y="606238"/>
            <a:ext cx="2138680" cy="645835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606238"/>
            <a:ext cx="7307157" cy="645835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869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01504" y="5904707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445558" y="5356728"/>
            <a:ext cx="9891395" cy="1349140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45558" y="4289213"/>
            <a:ext cx="9891395" cy="1009227"/>
          </a:xfrm>
        </p:spPr>
        <p:txBody>
          <a:bodyPr anchor="b"/>
          <a:lstStyle>
            <a:lvl1pPr marL="0" indent="0" algn="l">
              <a:buNone/>
              <a:defRPr sz="2700">
                <a:solidFill>
                  <a:schemeClr val="tx2">
                    <a:shade val="75000"/>
                  </a:schemeClr>
                </a:solidFill>
              </a:defRPr>
            </a:lvl1pPr>
            <a:lvl2pPr marL="521757" indent="0" algn="ctr">
              <a:buNone/>
            </a:lvl2pPr>
            <a:lvl3pPr marL="1043513" indent="0" algn="ctr">
              <a:buNone/>
            </a:lvl3pPr>
            <a:lvl4pPr marL="1565270" indent="0" algn="ctr">
              <a:buNone/>
            </a:lvl4pPr>
            <a:lvl5pPr marL="2087027" indent="0" algn="ctr">
              <a:buNone/>
            </a:lvl5pPr>
            <a:lvl6pPr marL="2608783" indent="0" algn="ctr">
              <a:buNone/>
            </a:lvl6pPr>
            <a:lvl7pPr marL="3130540" indent="0" algn="ctr">
              <a:buNone/>
            </a:lvl7pPr>
            <a:lvl8pPr marL="3652296" indent="0" algn="ctr">
              <a:buNone/>
            </a:lvl8pPr>
            <a:lvl9pPr marL="4174053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624060" y="7145325"/>
            <a:ext cx="887552" cy="272491"/>
          </a:xfrm>
        </p:spPr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92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188249" y="84103"/>
            <a:ext cx="3386243" cy="318888"/>
          </a:xfrm>
        </p:spPr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9624060" y="7145325"/>
            <a:ext cx="887552" cy="272491"/>
          </a:xfrm>
        </p:spPr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37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01504" y="3802152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45558" y="1850249"/>
            <a:ext cx="9891395" cy="1345636"/>
          </a:xfrm>
        </p:spPr>
        <p:txBody>
          <a:bodyPr anchor="b"/>
          <a:lstStyle>
            <a:lvl1pPr marL="0" indent="0" algn="r">
              <a:buNone/>
              <a:defRPr sz="23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11055" y="3252709"/>
            <a:ext cx="10158730" cy="1307696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58693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52882" y="504613"/>
            <a:ext cx="10158730" cy="928489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6447" y="1766147"/>
            <a:ext cx="4901142" cy="521433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5435812" y="1766147"/>
            <a:ext cx="5079365" cy="521433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15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56447" y="5971258"/>
            <a:ext cx="10069618" cy="974184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29133" y="735894"/>
            <a:ext cx="5017567" cy="706108"/>
          </a:xfrm>
        </p:spPr>
        <p:txBody>
          <a:bodyPr anchor="ctr"/>
          <a:lstStyle>
            <a:lvl1pPr marL="0" indent="0">
              <a:buNone/>
              <a:defRPr sz="21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5432099" y="735894"/>
            <a:ext cx="5019537" cy="706108"/>
          </a:xfrm>
        </p:spPr>
        <p:txBody>
          <a:bodyPr anchor="ctr"/>
          <a:lstStyle>
            <a:lvl1pPr marL="0" indent="0">
              <a:buNone/>
              <a:defRPr sz="21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29133" y="1452516"/>
            <a:ext cx="5017567" cy="435053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5436431" y="1452516"/>
            <a:ext cx="5015205" cy="435053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624060" y="7148689"/>
            <a:ext cx="891117" cy="272491"/>
          </a:xfrm>
        </p:spPr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01504" y="6644076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05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52882" y="504613"/>
            <a:ext cx="10158730" cy="928489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29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897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601504" y="3802152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45558" y="1850249"/>
            <a:ext cx="9891395" cy="1345636"/>
          </a:xfrm>
        </p:spPr>
        <p:txBody>
          <a:bodyPr anchor="b"/>
          <a:lstStyle>
            <a:lvl1pPr marL="0" indent="0" algn="r">
              <a:buNone/>
              <a:defRPr sz="23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/>
              <a:pPr marL="25395">
                <a:spcBef>
                  <a:spcPts val="235"/>
                </a:spcBef>
              </a:pPr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11055" y="3252709"/>
            <a:ext cx="10158730" cy="1307696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01504" y="6455693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34670" y="6055360"/>
            <a:ext cx="9891395" cy="574699"/>
          </a:xfrm>
        </p:spPr>
        <p:txBody>
          <a:bodyPr anchor="ctr"/>
          <a:lstStyle>
            <a:lvl1pPr algn="l">
              <a:buNone/>
              <a:defRPr sz="23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534671" y="672818"/>
            <a:ext cx="3518055" cy="5298440"/>
          </a:xfrm>
        </p:spPr>
        <p:txBody>
          <a:bodyPr/>
          <a:lstStyle>
            <a:lvl1pPr marL="0" indent="0">
              <a:buNone/>
              <a:defRPr sz="1600"/>
            </a:lvl1pPr>
            <a:lvl2pPr>
              <a:buNone/>
              <a:defRPr sz="14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180822" y="672818"/>
            <a:ext cx="6245243" cy="529844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3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099137" y="680581"/>
            <a:ext cx="5881370" cy="4036907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7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445558" y="5511632"/>
            <a:ext cx="6861598" cy="576451"/>
          </a:xfrm>
        </p:spPr>
        <p:txBody>
          <a:bodyPr anchor="ctr"/>
          <a:lstStyle>
            <a:lvl1pPr algn="l">
              <a:buNone/>
              <a:defRPr sz="23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445558" y="6107033"/>
            <a:ext cx="6861598" cy="848031"/>
          </a:xfrm>
        </p:spPr>
        <p:txBody>
          <a:bodyPr lIns="125222" tIns="0"/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7190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3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020050" y="606238"/>
            <a:ext cx="2138680" cy="645835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606238"/>
            <a:ext cx="7307157" cy="645835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75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52882" y="504613"/>
            <a:ext cx="10158730" cy="928489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356447" y="1766147"/>
            <a:ext cx="4901142" cy="521433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435812" y="1766147"/>
            <a:ext cx="5079365" cy="521433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/>
              <a:pPr marL="25395">
                <a:spcBef>
                  <a:spcPts val="235"/>
                </a:spcBef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56447" y="5971258"/>
            <a:ext cx="10069618" cy="974184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29133" y="735894"/>
            <a:ext cx="5017567" cy="706108"/>
          </a:xfrm>
        </p:spPr>
        <p:txBody>
          <a:bodyPr anchor="ctr"/>
          <a:lstStyle>
            <a:lvl1pPr marL="0" indent="0">
              <a:buNone/>
              <a:defRPr sz="21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  <p:custDataLst>
              <p:tags r:id="rId3"/>
            </p:custDataLst>
          </p:nvPr>
        </p:nvSpPr>
        <p:spPr>
          <a:xfrm>
            <a:off x="5432099" y="735894"/>
            <a:ext cx="5019537" cy="706108"/>
          </a:xfrm>
        </p:spPr>
        <p:txBody>
          <a:bodyPr anchor="ctr"/>
          <a:lstStyle>
            <a:lvl1pPr marL="0" indent="0">
              <a:buNone/>
              <a:defRPr sz="21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329133" y="1452516"/>
            <a:ext cx="5017567" cy="435053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5436431" y="1452516"/>
            <a:ext cx="5015205" cy="435053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9624060" y="7148689"/>
            <a:ext cx="891117" cy="272491"/>
          </a:xfrm>
        </p:spPr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/>
              <a:pPr marL="25395">
                <a:spcBef>
                  <a:spcPts val="235"/>
                </a:spcBef>
              </a:pPr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01504" y="6644076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kumimoji="0"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52882" y="504613"/>
            <a:ext cx="10158730" cy="928489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/>
              <a:pPr marL="25395">
                <a:spcBef>
                  <a:spcPts val="235"/>
                </a:spcBef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/>
              <a:pPr marL="25395">
                <a:spcBef>
                  <a:spcPts val="235"/>
                </a:spcBef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601504" y="6455693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4670" y="6055360"/>
            <a:ext cx="9891395" cy="574699"/>
          </a:xfrm>
        </p:spPr>
        <p:txBody>
          <a:bodyPr anchor="ctr"/>
          <a:lstStyle>
            <a:lvl1pPr algn="l">
              <a:buNone/>
              <a:defRPr sz="23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  <p:custDataLst>
              <p:tags r:id="rId3"/>
            </p:custDataLst>
          </p:nvPr>
        </p:nvSpPr>
        <p:spPr>
          <a:xfrm>
            <a:off x="534671" y="672818"/>
            <a:ext cx="3518055" cy="5298440"/>
          </a:xfrm>
        </p:spPr>
        <p:txBody>
          <a:bodyPr/>
          <a:lstStyle>
            <a:lvl1pPr marL="0" indent="0">
              <a:buNone/>
              <a:defRPr sz="1600"/>
            </a:lvl1pPr>
            <a:lvl2pPr>
              <a:buNone/>
              <a:defRPr sz="14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4180822" y="672818"/>
            <a:ext cx="6245243" cy="529844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/>
              <a:pPr marL="25395">
                <a:spcBef>
                  <a:spcPts val="235"/>
                </a:spcBef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099137" y="680581"/>
            <a:ext cx="5881370" cy="4036907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7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/>
              <a:pPr marL="25395">
                <a:spcBef>
                  <a:spcPts val="235"/>
                </a:spcBef>
              </a:pPr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45558" y="5511632"/>
            <a:ext cx="6861598" cy="576451"/>
          </a:xfrm>
        </p:spPr>
        <p:txBody>
          <a:bodyPr anchor="ctr"/>
          <a:lstStyle>
            <a:lvl1pPr algn="l">
              <a:buNone/>
              <a:defRPr sz="23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445558" y="6107033"/>
            <a:ext cx="6861598" cy="848031"/>
          </a:xfrm>
        </p:spPr>
        <p:txBody>
          <a:bodyPr lIns="125222" tIns="0"/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tags" Target="../tags/tag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601504" y="1159881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356447" y="1715335"/>
            <a:ext cx="10158730" cy="4995322"/>
          </a:xfrm>
          <a:prstGeom prst="rect">
            <a:avLst/>
          </a:prstGeom>
        </p:spPr>
        <p:txBody>
          <a:bodyPr vert="horz" lIns="104351" tIns="52176" rIns="104351" bIns="52176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7574492" y="84103"/>
            <a:ext cx="2940685" cy="318888"/>
          </a:xfrm>
          <a:prstGeom prst="rect">
            <a:avLst/>
          </a:prstGeom>
        </p:spPr>
        <p:txBody>
          <a:bodyPr vert="horz" lIns="104351" tIns="52176" rIns="104351" bIns="52176"/>
          <a:lstStyle>
            <a:lvl1pPr algn="l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3/17/2023</a:t>
            </a:fld>
            <a:endParaRPr lang="en-US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653579" y="84103"/>
            <a:ext cx="3920913" cy="318888"/>
          </a:xfrm>
          <a:prstGeom prst="rect">
            <a:avLst/>
          </a:prstGeom>
        </p:spPr>
        <p:txBody>
          <a:bodyPr vert="horz" lIns="104351" tIns="52176" rIns="104351" bIns="52176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9624060" y="7148689"/>
            <a:ext cx="891117" cy="269828"/>
          </a:xfrm>
          <a:prstGeom prst="rect">
            <a:avLst/>
          </a:prstGeom>
        </p:spPr>
        <p:txBody>
          <a:bodyPr vert="horz" lIns="104351" tIns="52176" rIns="104351" bIns="52176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/>
              <a:pPr marL="25395">
                <a:spcBef>
                  <a:spcPts val="235"/>
                </a:spcBef>
              </a:pPr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356447" y="504614"/>
            <a:ext cx="10158730" cy="925124"/>
          </a:xfrm>
          <a:prstGeom prst="rect">
            <a:avLst/>
          </a:prstGeom>
        </p:spPr>
        <p:txBody>
          <a:bodyPr vert="horz" lIns="104351" tIns="52176" rIns="104351" bIns="52176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01504" y="1159881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01504" y="1167704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1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91317" indent="-391317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700" kern="1200">
          <a:solidFill>
            <a:schemeClr val="tx2"/>
          </a:solidFill>
          <a:latin typeface="+mn-lt"/>
          <a:ea typeface="+mn-ea"/>
          <a:cs typeface="+mn-cs"/>
        </a:defRPr>
      </a:lvl1pPr>
      <a:lvl2pPr marL="847855" indent="-32609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304392" indent="-26087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700" kern="1200">
          <a:solidFill>
            <a:schemeClr val="tx2"/>
          </a:solidFill>
          <a:latin typeface="+mn-lt"/>
          <a:ea typeface="+mn-ea"/>
          <a:cs typeface="+mn-cs"/>
        </a:defRPr>
      </a:lvl3pPr>
      <a:lvl4pPr marL="1826148" indent="-26087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4pPr>
      <a:lvl5pPr marL="2347905" indent="-260878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2100" kern="1200">
          <a:solidFill>
            <a:schemeClr val="tx2"/>
          </a:solidFill>
          <a:latin typeface="+mn-lt"/>
          <a:ea typeface="+mn-ea"/>
          <a:cs typeface="+mn-cs"/>
        </a:defRPr>
      </a:lvl5pPr>
      <a:lvl6pPr marL="2869662" indent="-260878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100" kern="1200">
          <a:solidFill>
            <a:schemeClr val="tx2"/>
          </a:solidFill>
          <a:latin typeface="+mn-lt"/>
          <a:ea typeface="+mn-ea"/>
          <a:cs typeface="+mn-cs"/>
        </a:defRPr>
      </a:lvl6pPr>
      <a:lvl7pPr marL="3391418" indent="-260878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3913175" indent="-260878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8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434931" indent="-260878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217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435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652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870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087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305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522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740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01504" y="1159881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56447" y="1715335"/>
            <a:ext cx="10158730" cy="4995322"/>
          </a:xfrm>
          <a:prstGeom prst="rect">
            <a:avLst/>
          </a:prstGeom>
        </p:spPr>
        <p:txBody>
          <a:bodyPr vert="horz" lIns="104351" tIns="52176" rIns="104351" bIns="52176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7574492" y="84103"/>
            <a:ext cx="2940685" cy="318888"/>
          </a:xfrm>
          <a:prstGeom prst="rect">
            <a:avLst/>
          </a:prstGeom>
        </p:spPr>
        <p:txBody>
          <a:bodyPr vert="horz" lIns="104351" tIns="52176" rIns="104351" bIns="52176"/>
          <a:lstStyle>
            <a:lvl1pPr algn="l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653579" y="84103"/>
            <a:ext cx="3920913" cy="318888"/>
          </a:xfrm>
          <a:prstGeom prst="rect">
            <a:avLst/>
          </a:prstGeom>
        </p:spPr>
        <p:txBody>
          <a:bodyPr vert="horz" lIns="104351" tIns="52176" rIns="104351" bIns="52176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9624060" y="7148689"/>
            <a:ext cx="891117" cy="269828"/>
          </a:xfrm>
          <a:prstGeom prst="rect">
            <a:avLst/>
          </a:prstGeom>
        </p:spPr>
        <p:txBody>
          <a:bodyPr vert="horz" lIns="104351" tIns="52176" rIns="104351" bIns="52176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56447" y="504614"/>
            <a:ext cx="10158730" cy="925124"/>
          </a:xfrm>
          <a:prstGeom prst="rect">
            <a:avLst/>
          </a:prstGeom>
        </p:spPr>
        <p:txBody>
          <a:bodyPr vert="horz" lIns="104351" tIns="52176" rIns="104351" bIns="52176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01504" y="1159881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01504" y="1167704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3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91317" indent="-391317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700" kern="1200">
          <a:solidFill>
            <a:schemeClr val="tx2"/>
          </a:solidFill>
          <a:latin typeface="+mn-lt"/>
          <a:ea typeface="+mn-ea"/>
          <a:cs typeface="+mn-cs"/>
        </a:defRPr>
      </a:lvl1pPr>
      <a:lvl2pPr marL="847855" indent="-32609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304392" indent="-26087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700" kern="1200">
          <a:solidFill>
            <a:schemeClr val="tx2"/>
          </a:solidFill>
          <a:latin typeface="+mn-lt"/>
          <a:ea typeface="+mn-ea"/>
          <a:cs typeface="+mn-cs"/>
        </a:defRPr>
      </a:lvl3pPr>
      <a:lvl4pPr marL="1826148" indent="-26087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4pPr>
      <a:lvl5pPr marL="2347905" indent="-260878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2100" kern="1200">
          <a:solidFill>
            <a:schemeClr val="tx2"/>
          </a:solidFill>
          <a:latin typeface="+mn-lt"/>
          <a:ea typeface="+mn-ea"/>
          <a:cs typeface="+mn-cs"/>
        </a:defRPr>
      </a:lvl5pPr>
      <a:lvl6pPr marL="2869662" indent="-260878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100" kern="1200">
          <a:solidFill>
            <a:schemeClr val="tx2"/>
          </a:solidFill>
          <a:latin typeface="+mn-lt"/>
          <a:ea typeface="+mn-ea"/>
          <a:cs typeface="+mn-cs"/>
        </a:defRPr>
      </a:lvl6pPr>
      <a:lvl7pPr marL="3391418" indent="-260878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3913175" indent="-260878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8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434931" indent="-260878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217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435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652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870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087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305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522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740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01504" y="1159881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56447" y="1715335"/>
            <a:ext cx="10158730" cy="4995322"/>
          </a:xfrm>
          <a:prstGeom prst="rect">
            <a:avLst/>
          </a:prstGeom>
        </p:spPr>
        <p:txBody>
          <a:bodyPr vert="horz" lIns="104351" tIns="52176" rIns="104351" bIns="52176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7574492" y="84103"/>
            <a:ext cx="2940685" cy="318888"/>
          </a:xfrm>
          <a:prstGeom prst="rect">
            <a:avLst/>
          </a:prstGeom>
        </p:spPr>
        <p:txBody>
          <a:bodyPr vert="horz" lIns="104351" tIns="52176" rIns="104351" bIns="52176"/>
          <a:lstStyle>
            <a:lvl1pPr algn="l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F0AD00">
                    <a:shade val="75000"/>
                  </a:srgbClr>
                </a:solidFill>
              </a:rPr>
              <a:pPr/>
              <a:t>3/17/2023</a:t>
            </a:fld>
            <a:endParaRPr lang="en-US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653579" y="84103"/>
            <a:ext cx="3920913" cy="318888"/>
          </a:xfrm>
          <a:prstGeom prst="rect">
            <a:avLst/>
          </a:prstGeom>
        </p:spPr>
        <p:txBody>
          <a:bodyPr vert="horz" lIns="104351" tIns="52176" rIns="104351" bIns="52176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9624060" y="7148689"/>
            <a:ext cx="891117" cy="269828"/>
          </a:xfrm>
          <a:prstGeom prst="rect">
            <a:avLst/>
          </a:prstGeom>
        </p:spPr>
        <p:txBody>
          <a:bodyPr vert="horz" lIns="104351" tIns="52176" rIns="104351" bIns="52176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25395">
              <a:spcBef>
                <a:spcPts val="235"/>
              </a:spcBef>
            </a:pPr>
            <a:fld id="{81D60167-4931-47E6-BA6A-407CBD079E47}" type="slidenum">
              <a:rPr lang="ru-RU" smtClean="0">
                <a:solidFill>
                  <a:srgbClr val="F0AD00">
                    <a:shade val="75000"/>
                  </a:srgbClr>
                </a:solidFill>
              </a:rPr>
              <a:pPr marL="25395">
                <a:spcBef>
                  <a:spcPts val="235"/>
                </a:spcBef>
              </a:pPr>
              <a:t>‹#›</a:t>
            </a:fld>
            <a:endParaRPr lang="ru-RU" dirty="0">
              <a:solidFill>
                <a:srgbClr val="F0AD00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56447" y="504614"/>
            <a:ext cx="10158730" cy="925124"/>
          </a:xfrm>
          <a:prstGeom prst="rect">
            <a:avLst/>
          </a:prstGeom>
        </p:spPr>
        <p:txBody>
          <a:bodyPr vert="horz" lIns="104351" tIns="52176" rIns="104351" bIns="52176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01504" y="1159881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01504" y="1167704"/>
            <a:ext cx="10091896" cy="262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51" tIns="52176" rIns="104351" bIns="52176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4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91317" indent="-391317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700" kern="1200">
          <a:solidFill>
            <a:schemeClr val="tx2"/>
          </a:solidFill>
          <a:latin typeface="+mn-lt"/>
          <a:ea typeface="+mn-ea"/>
          <a:cs typeface="+mn-cs"/>
        </a:defRPr>
      </a:lvl1pPr>
      <a:lvl2pPr marL="847855" indent="-32609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304392" indent="-26087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700" kern="1200">
          <a:solidFill>
            <a:schemeClr val="tx2"/>
          </a:solidFill>
          <a:latin typeface="+mn-lt"/>
          <a:ea typeface="+mn-ea"/>
          <a:cs typeface="+mn-cs"/>
        </a:defRPr>
      </a:lvl3pPr>
      <a:lvl4pPr marL="1826148" indent="-26087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4pPr>
      <a:lvl5pPr marL="2347905" indent="-260878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2100" kern="1200">
          <a:solidFill>
            <a:schemeClr val="tx2"/>
          </a:solidFill>
          <a:latin typeface="+mn-lt"/>
          <a:ea typeface="+mn-ea"/>
          <a:cs typeface="+mn-cs"/>
        </a:defRPr>
      </a:lvl5pPr>
      <a:lvl6pPr marL="2869662" indent="-260878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100" kern="1200">
          <a:solidFill>
            <a:schemeClr val="tx2"/>
          </a:solidFill>
          <a:latin typeface="+mn-lt"/>
          <a:ea typeface="+mn-ea"/>
          <a:cs typeface="+mn-cs"/>
        </a:defRPr>
      </a:lvl6pPr>
      <a:lvl7pPr marL="3391418" indent="-260878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3913175" indent="-260878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8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434931" indent="-260878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217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435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652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870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087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305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522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740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image" Target="../media/image7.png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image" Target="../media/image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tags" Target="../tags/tag81.xml"/><Relationship Id="rId11" Type="http://schemas.openxmlformats.org/officeDocument/2006/relationships/image" Target="../media/image5.png"/><Relationship Id="rId5" Type="http://schemas.openxmlformats.org/officeDocument/2006/relationships/tags" Target="../tags/tag8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image" Target="../media/image8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9.jpeg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8.jpe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image" Target="../media/image27.jpeg"/><Relationship Id="rId5" Type="http://schemas.openxmlformats.org/officeDocument/2006/relationships/tags" Target="../tags/tag124.xml"/><Relationship Id="rId10" Type="http://schemas.openxmlformats.org/officeDocument/2006/relationships/image" Target="../media/image9.jpeg"/><Relationship Id="rId4" Type="http://schemas.openxmlformats.org/officeDocument/2006/relationships/tags" Target="../tags/tag123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7" Type="http://schemas.openxmlformats.org/officeDocument/2006/relationships/image" Target="../media/image8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91.xml"/><Relationship Id="rId7" Type="http://schemas.openxmlformats.org/officeDocument/2006/relationships/image" Target="../media/image9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3.xml"/><Relationship Id="rId10" Type="http://schemas.openxmlformats.org/officeDocument/2006/relationships/image" Target="../media/image11.png"/><Relationship Id="rId4" Type="http://schemas.openxmlformats.org/officeDocument/2006/relationships/tags" Target="../tags/tag92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96.xml"/><Relationship Id="rId7" Type="http://schemas.openxmlformats.org/officeDocument/2006/relationships/image" Target="../media/image12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tags" Target="../tags/tag97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00.xml"/><Relationship Id="rId7" Type="http://schemas.openxmlformats.org/officeDocument/2006/relationships/image" Target="../media/image16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tags" Target="../tags/tag101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10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../media/image8.png"/><Relationship Id="rId5" Type="http://schemas.openxmlformats.org/officeDocument/2006/relationships/tags" Target="../tags/tag106.xml"/><Relationship Id="rId10" Type="http://schemas.openxmlformats.org/officeDocument/2006/relationships/image" Target="../media/image21.gif"/><Relationship Id="rId4" Type="http://schemas.openxmlformats.org/officeDocument/2006/relationships/tags" Target="../tags/tag105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image" Target="../media/image8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7" Type="http://schemas.openxmlformats.org/officeDocument/2006/relationships/image" Target="../media/image8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_презентаци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5400000">
            <a:off x="3657243" y="647194"/>
            <a:ext cx="3266551" cy="5807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object 4"/>
          <p:cNvSpPr txBox="1"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93700" y="113936"/>
            <a:ext cx="8720961" cy="1603110"/>
          </a:xfrm>
          <a:prstGeom prst="rect">
            <a:avLst/>
          </a:prstGeom>
        </p:spPr>
        <p:txBody>
          <a:bodyPr vert="horz" wrap="square" lIns="0" tIns="126979" rIns="0" bIns="0" rtlCol="0">
            <a:spAutoFit/>
          </a:bodyPr>
          <a:lstStyle/>
          <a:p>
            <a:pPr marL="2445626" marR="5078" indent="-2433562" algn="ctr">
              <a:lnSpc>
                <a:spcPct val="76600"/>
              </a:lnSpc>
              <a:spcBef>
                <a:spcPts val="1000"/>
              </a:spcBef>
            </a:pPr>
            <a:r>
              <a:rPr lang="ru-RU" spc="-5" dirty="0">
                <a:latin typeface="Calibri" panose="020F0502020204030204" pitchFamily="34" charset="0"/>
                <a:cs typeface="Calibri" panose="020F0502020204030204" pitchFamily="34" charset="0"/>
              </a:rPr>
              <a:t>Технологические инновации в строительной отрасли России  </a:t>
            </a:r>
            <a:endParaRPr spc="-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13"/>
          <p:cNvSpPr txBox="1"/>
          <p:nvPr>
            <p:custDataLst>
              <p:tags r:id="rId4"/>
            </p:custDataLst>
          </p:nvPr>
        </p:nvSpPr>
        <p:spPr>
          <a:xfrm>
            <a:off x="241300" y="5308600"/>
            <a:ext cx="4191000" cy="676457"/>
          </a:xfrm>
          <a:prstGeom prst="rect">
            <a:avLst/>
          </a:prstGeom>
        </p:spPr>
        <p:txBody>
          <a:bodyPr vert="horz" wrap="square" lIns="0" tIns="60315" rIns="0" bIns="0" rtlCol="0">
            <a:spAutoFit/>
          </a:bodyPr>
          <a:lstStyle/>
          <a:p>
            <a:pPr marL="12698">
              <a:spcBef>
                <a:spcPts val="475"/>
              </a:spcBef>
            </a:pPr>
            <a:r>
              <a:rPr lang="en-US" sz="2000" b="1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MOBILE ECO HOUSE TRANSFORMER</a:t>
            </a:r>
            <a:endParaRPr sz="2000" dirty="0">
              <a:solidFill>
                <a:srgbClr val="00EF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ject 16"/>
          <p:cNvSpPr txBox="1"/>
          <p:nvPr>
            <p:custDataLst>
              <p:tags r:id="rId5"/>
            </p:custDataLst>
          </p:nvPr>
        </p:nvSpPr>
        <p:spPr>
          <a:xfrm>
            <a:off x="1193800" y="6359662"/>
            <a:ext cx="7851140" cy="684159"/>
          </a:xfrm>
          <a:prstGeom prst="rect">
            <a:avLst/>
          </a:prstGeom>
        </p:spPr>
        <p:txBody>
          <a:bodyPr vert="horz" wrap="square" lIns="0" tIns="12062" rIns="0" bIns="0" rtlCol="0">
            <a:spAutoFit/>
          </a:bodyPr>
          <a:lstStyle/>
          <a:p>
            <a:pPr marL="12698">
              <a:spcBef>
                <a:spcPts val="95"/>
              </a:spcBef>
            </a:pPr>
            <a:r>
              <a:rPr lang="ru-RU" sz="1400" b="1" spc="-5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Мойсеенко Алексей Викторович -</a:t>
            </a:r>
            <a:r>
              <a:rPr lang="ru-RU" sz="1400" b="1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b="1" spc="-5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b="1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Руководитель проекта  </a:t>
            </a:r>
            <a:endParaRPr lang="ru-RU" sz="1400" b="1" dirty="0" smtClean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698">
              <a:spcBef>
                <a:spcPts val="95"/>
              </a:spcBef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Мойсеенко Наталия Ивановна 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Помощник  руководителя</a:t>
            </a:r>
          </a:p>
          <a:p>
            <a:pPr marL="12698">
              <a:spcBef>
                <a:spcPts val="95"/>
              </a:spcBef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Мойсеенко Денис  Алексеевич-       Производство</a:t>
            </a:r>
            <a:endParaRPr sz="14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ject 17"/>
          <p:cNvSpPr txBox="1"/>
          <p:nvPr>
            <p:custDataLst>
              <p:tags r:id="rId6"/>
            </p:custDataLst>
          </p:nvPr>
        </p:nvSpPr>
        <p:spPr>
          <a:xfrm>
            <a:off x="5272911" y="7188073"/>
            <a:ext cx="306071" cy="166071"/>
          </a:xfrm>
          <a:prstGeom prst="rect">
            <a:avLst/>
          </a:prstGeom>
        </p:spPr>
        <p:txBody>
          <a:bodyPr vert="horz" wrap="square" lIns="0" tIns="12062" rIns="0" bIns="0" rtlCol="0">
            <a:spAutoFit/>
          </a:bodyPr>
          <a:lstStyle/>
          <a:p>
            <a:pPr marL="12698">
              <a:spcBef>
                <a:spcPts val="95"/>
              </a:spcBef>
            </a:pPr>
            <a:r>
              <a:rPr sz="1000" b="1" spc="-1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</a:t>
            </a:r>
            <a:r>
              <a:rPr lang="ru-RU" sz="1000" b="1" spc="-1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8251C0B-BEFA-4849-8121-4F12B4E5FD8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154743" y="1671308"/>
            <a:ext cx="1416824" cy="492426"/>
          </a:xfrm>
          <a:prstGeom prst="rect">
            <a:avLst/>
          </a:prstGeom>
          <a:noFill/>
        </p:spPr>
        <p:txBody>
          <a:bodyPr wrap="square" lIns="91426" tIns="45712" rIns="91426" bIns="45712">
            <a:spAutoFit/>
          </a:bodyPr>
          <a:lstStyle/>
          <a:p>
            <a:pPr marL="174596" algn="ctr"/>
            <a:r>
              <a:rPr lang="en" sz="1300" spc="25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 &amp; design</a:t>
            </a:r>
            <a:endParaRPr lang="ru-RU" sz="1300" spc="25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58" y="1853842"/>
            <a:ext cx="5857320" cy="3330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E4489B6-ED32-8649-9C10-AD056AF5FF3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36" y="1114978"/>
            <a:ext cx="558931" cy="568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049" y="664128"/>
            <a:ext cx="13716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1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9434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bject 3">
            <a:extLst>
              <a:ext uri="{FF2B5EF4-FFF2-40B4-BE49-F238E27FC236}">
                <a16:creationId xmlns:a16="http://schemas.microsoft.com/office/drawing/2014/main" id="{FC2F3B9E-304D-7E47-8EA7-D8BB4A523A13}"/>
              </a:ext>
            </a:extLst>
          </p:cNvPr>
          <p:cNvSpPr txBox="1">
            <a:spLocks/>
          </p:cNvSpPr>
          <p:nvPr/>
        </p:nvSpPr>
        <p:spPr>
          <a:xfrm>
            <a:off x="1288796" y="542037"/>
            <a:ext cx="6972934" cy="1006040"/>
          </a:xfrm>
          <a:prstGeom prst="rect">
            <a:avLst/>
          </a:prstGeom>
        </p:spPr>
        <p:txBody>
          <a:bodyPr vert="horz" wrap="square" lIns="0" tIns="31110" rIns="0" bIns="0" rtlCol="0">
            <a:spAutoFit/>
          </a:bodyPr>
          <a:lstStyle>
            <a:lvl1pPr>
              <a:defRPr sz="3200" b="1" i="0" u="heavy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8" marR="5078" algn="ctr">
              <a:lnSpc>
                <a:spcPts val="3820"/>
              </a:lnSpc>
              <a:spcBef>
                <a:spcPts val="245"/>
              </a:spcBef>
            </a:pPr>
            <a:r>
              <a:rPr lang="ru-RU" u="none" spc="-5" dirty="0" smtClean="0">
                <a:solidFill>
                  <a:srgbClr val="5A6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Анализ рынка в потребности жилья в России </a:t>
            </a:r>
            <a:endParaRPr lang="ru-RU" u="none" spc="-5" dirty="0">
              <a:solidFill>
                <a:srgbClr val="5A6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object 11">
            <a:extLst>
              <a:ext uri="{FF2B5EF4-FFF2-40B4-BE49-F238E27FC236}">
                <a16:creationId xmlns:a16="http://schemas.microsoft.com/office/drawing/2014/main" id="{8008B712-185E-674D-AF0E-3CA5DEF63D57}"/>
              </a:ext>
            </a:extLst>
          </p:cNvPr>
          <p:cNvSpPr/>
          <p:nvPr/>
        </p:nvSpPr>
        <p:spPr>
          <a:xfrm>
            <a:off x="0" y="1727200"/>
            <a:ext cx="7765415" cy="0"/>
          </a:xfrm>
          <a:custGeom>
            <a:avLst/>
            <a:gdLst/>
            <a:ahLst/>
            <a:cxnLst/>
            <a:rect l="l" t="t" r="r" b="b"/>
            <a:pathLst>
              <a:path w="7765415">
                <a:moveTo>
                  <a:pt x="0" y="0"/>
                </a:moveTo>
                <a:lnTo>
                  <a:pt x="7765415" y="0"/>
                </a:lnTo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Picture 2" descr="Техноград» на ВДНХ | Знания, которые работают. В Москве‎">
            <a:extLst>
              <a:ext uri="{FF2B5EF4-FFF2-40B4-BE49-F238E27FC236}">
                <a16:creationId xmlns:a16="http://schemas.microsoft.com/office/drawing/2014/main" id="{A2C91D57-5D50-1641-9D21-CE79E1933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9582" r="8533" b="42601"/>
          <a:stretch/>
        </p:blipFill>
        <p:spPr bwMode="auto">
          <a:xfrm>
            <a:off x="9170427" y="660400"/>
            <a:ext cx="1369487" cy="4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1AF6B41-B02B-4D1D-B9FA-4C2B7CF6A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203715"/>
            <a:ext cx="484822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22900" y="2794000"/>
            <a:ext cx="4980895" cy="288284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5A6378"/>
                </a:solidFill>
              </a:rPr>
              <a:t> </a:t>
            </a:r>
            <a:r>
              <a:rPr lang="ru-RU" sz="3200" b="1" dirty="0" smtClean="0">
                <a:solidFill>
                  <a:srgbClr val="5A6378"/>
                </a:solidFill>
              </a:rPr>
              <a:t>ТАМ:</a:t>
            </a:r>
            <a:r>
              <a:rPr lang="en-US" sz="3200" b="1" dirty="0" smtClean="0">
                <a:solidFill>
                  <a:srgbClr val="5A6378"/>
                </a:solidFill>
              </a:rPr>
              <a:t> </a:t>
            </a:r>
            <a:r>
              <a:rPr lang="ru-RU" sz="3200" b="1" dirty="0" smtClean="0">
                <a:solidFill>
                  <a:srgbClr val="5A6378"/>
                </a:solidFill>
              </a:rPr>
              <a:t>2  ООО 000 000 М</a:t>
            </a:r>
            <a:r>
              <a:rPr lang="en-US" sz="3200" b="1" baseline="30000" dirty="0" smtClean="0">
                <a:solidFill>
                  <a:srgbClr val="5A6378"/>
                </a:solidFill>
              </a:rPr>
              <a:t>2</a:t>
            </a:r>
          </a:p>
          <a:p>
            <a:r>
              <a:rPr lang="en-US" sz="3200" b="1" dirty="0" smtClean="0">
                <a:solidFill>
                  <a:srgbClr val="5A6378"/>
                </a:solidFill>
              </a:rPr>
              <a:t> </a:t>
            </a:r>
          </a:p>
          <a:p>
            <a:r>
              <a:rPr lang="en-US" sz="3200" b="1" dirty="0" smtClean="0">
                <a:solidFill>
                  <a:srgbClr val="5A6378"/>
                </a:solidFill>
              </a:rPr>
              <a:t> SAM</a:t>
            </a:r>
            <a:r>
              <a:rPr lang="ru-RU" sz="3200" b="1" dirty="0" smtClean="0">
                <a:solidFill>
                  <a:srgbClr val="5A6378"/>
                </a:solidFill>
              </a:rPr>
              <a:t>:</a:t>
            </a:r>
            <a:r>
              <a:rPr lang="en-US" sz="3200" b="1" dirty="0" smtClean="0">
                <a:solidFill>
                  <a:srgbClr val="5A6378"/>
                </a:solidFill>
              </a:rPr>
              <a:t>1  </a:t>
            </a:r>
            <a:r>
              <a:rPr lang="ru-RU" sz="3200" b="1" dirty="0">
                <a:solidFill>
                  <a:srgbClr val="5A6378"/>
                </a:solidFill>
              </a:rPr>
              <a:t>3</a:t>
            </a:r>
            <a:r>
              <a:rPr lang="ru-RU" sz="3200" b="1" dirty="0" smtClean="0">
                <a:solidFill>
                  <a:srgbClr val="5A6378"/>
                </a:solidFill>
              </a:rPr>
              <a:t>6</a:t>
            </a:r>
            <a:r>
              <a:rPr lang="en-US" sz="3200" b="1" dirty="0" smtClean="0">
                <a:solidFill>
                  <a:srgbClr val="5A6378"/>
                </a:solidFill>
              </a:rPr>
              <a:t>0 000 000  M</a:t>
            </a:r>
            <a:r>
              <a:rPr lang="en-US" sz="3200" b="1" baseline="30000" dirty="0" smtClean="0">
                <a:solidFill>
                  <a:srgbClr val="5A6378"/>
                </a:solidFill>
              </a:rPr>
              <a:t>2</a:t>
            </a:r>
          </a:p>
          <a:p>
            <a:endParaRPr lang="en-US" sz="3200" b="1" dirty="0">
              <a:solidFill>
                <a:srgbClr val="5A6378"/>
              </a:solidFill>
            </a:endParaRPr>
          </a:p>
          <a:p>
            <a:r>
              <a:rPr lang="en-US" sz="3200" b="1" dirty="0" smtClean="0">
                <a:solidFill>
                  <a:srgbClr val="5A6378"/>
                </a:solidFill>
              </a:rPr>
              <a:t> SOM</a:t>
            </a:r>
            <a:r>
              <a:rPr lang="ru-RU" sz="3200" b="1" dirty="0" smtClean="0">
                <a:solidFill>
                  <a:srgbClr val="5A6378"/>
                </a:solidFill>
              </a:rPr>
              <a:t>:</a:t>
            </a:r>
            <a:r>
              <a:rPr lang="en-US" sz="3200" b="1" dirty="0" smtClean="0">
                <a:solidFill>
                  <a:srgbClr val="5A6378"/>
                </a:solidFill>
              </a:rPr>
              <a:t>     120 000 000 M</a:t>
            </a:r>
            <a:r>
              <a:rPr lang="en-US" sz="3200" b="1" baseline="30000" dirty="0" smtClean="0">
                <a:solidFill>
                  <a:srgbClr val="5A6378"/>
                </a:solidFill>
              </a:rPr>
              <a:t>2</a:t>
            </a:r>
            <a:endParaRPr lang="en-US" sz="3200" b="1" baseline="30000" dirty="0">
              <a:solidFill>
                <a:srgbClr val="5A6378"/>
              </a:solidFill>
            </a:endParaRPr>
          </a:p>
          <a:p>
            <a:endParaRPr lang="en-US" sz="3200" b="1" baseline="30000" dirty="0" smtClean="0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1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3">
            <a:extLst>
              <a:ext uri="{FF2B5EF4-FFF2-40B4-BE49-F238E27FC236}">
                <a16:creationId xmlns:a16="http://schemas.microsoft.com/office/drawing/2014/main" id="{1C69AA74-34E3-8F40-AA58-426197461BF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88799" y="542037"/>
            <a:ext cx="7105903" cy="518727"/>
          </a:xfrm>
          <a:prstGeom prst="rect">
            <a:avLst/>
          </a:prstGeom>
        </p:spPr>
        <p:txBody>
          <a:bodyPr vert="horz" wrap="square" lIns="0" tIns="31110" rIns="0" bIns="0" rtlCol="0">
            <a:spAutoFit/>
          </a:bodyPr>
          <a:lstStyle>
            <a:lvl1pPr>
              <a:defRPr sz="3200" b="1" i="0" u="heavy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8" marR="5078">
              <a:lnSpc>
                <a:spcPts val="3820"/>
              </a:lnSpc>
              <a:spcBef>
                <a:spcPts val="245"/>
              </a:spcBef>
            </a:pPr>
            <a:r>
              <a:rPr lang="ru-RU" u="none" spc="-5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Текущие результаты проекта и планы</a:t>
            </a:r>
          </a:p>
        </p:txBody>
      </p:sp>
      <p:pic>
        <p:nvPicPr>
          <p:cNvPr id="31" name="Picture 2" descr="Техноград» на ВДНХ | Знания, которые работают. В Москве‎">
            <a:extLst>
              <a:ext uri="{FF2B5EF4-FFF2-40B4-BE49-F238E27FC236}">
                <a16:creationId xmlns:a16="http://schemas.microsoft.com/office/drawing/2014/main" id="{833B16C8-63B9-4C49-B43F-A3AB5CCDFFB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9582" r="8533" b="42601"/>
          <a:stretch>
            <a:fillRect/>
          </a:stretch>
        </p:blipFill>
        <p:spPr bwMode="auto">
          <a:xfrm>
            <a:off x="9170427" y="660400"/>
            <a:ext cx="1369487" cy="4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11">
            <a:extLst>
              <a:ext uri="{FF2B5EF4-FFF2-40B4-BE49-F238E27FC236}">
                <a16:creationId xmlns:a16="http://schemas.microsoft.com/office/drawing/2014/main" id="{CCA135C0-ACF8-924A-A125-64A8431AE54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1346200"/>
            <a:ext cx="7765415" cy="0"/>
          </a:xfrm>
          <a:custGeom>
            <a:avLst/>
            <a:gdLst/>
            <a:ahLst/>
            <a:cxnLst/>
            <a:rect l="l" t="t" r="r" b="b"/>
            <a:pathLst>
              <a:path w="7765415">
                <a:moveTo>
                  <a:pt x="0" y="0"/>
                </a:moveTo>
                <a:lnTo>
                  <a:pt x="7765415" y="0"/>
                </a:lnTo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4"/>
            </p:custDataLst>
          </p:nvPr>
        </p:nvSpPr>
        <p:spPr>
          <a:xfrm>
            <a:off x="757639" y="1524376"/>
            <a:ext cx="961826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Проект 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Smart  Mobile Eco House Transformer 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был учреждён в 2016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году.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На данное время изготовлено более 12 прототипов и 2 мобильных кемпера капсульного типа.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К ЧМ по футболу- 2022 в Катаре была спроектирована 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Luxury Zone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для болельщиков,  по вышеупомянутым прототипам.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Выход 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Smart  Mobile Eco House Transformer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в полуфинал  конкурса «Дизайн Акт 2022» Москва.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Идут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переговоры с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Broad Group (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Китай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)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о совместном производстве 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многоэтажных быстровозводимых 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домов в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России.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Одобрено участие 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Smart  Mobile Eco House Transformer </a:t>
            </a:r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 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в программе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Hub &amp;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Spoke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,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Университета 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Maine(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США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В планах: защита  ИС; НИОКР  по нанополимерным композитным материалам;  испытание конструктивных  элементов и системы в целом; участие в пилотных проектах.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14" y="660400"/>
            <a:ext cx="13716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3">
            <a:extLst>
              <a:ext uri="{FF2B5EF4-FFF2-40B4-BE49-F238E27FC236}">
                <a16:creationId xmlns:a16="http://schemas.microsoft.com/office/drawing/2014/main" id="{9BB55D9C-1189-7A41-8B80-3C2DA51709B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88799" y="542036"/>
            <a:ext cx="7105903" cy="518727"/>
          </a:xfrm>
          <a:prstGeom prst="rect">
            <a:avLst/>
          </a:prstGeom>
        </p:spPr>
        <p:txBody>
          <a:bodyPr vert="horz" wrap="square" lIns="0" tIns="31110" rIns="0" bIns="0" rtlCol="0">
            <a:spAutoFit/>
          </a:bodyPr>
          <a:lstStyle>
            <a:lvl1pPr>
              <a:defRPr sz="3200" b="1" i="0" u="heavy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8" marR="5078">
              <a:lnSpc>
                <a:spcPts val="3820"/>
              </a:lnSpc>
              <a:spcBef>
                <a:spcPts val="245"/>
              </a:spcBef>
            </a:pPr>
            <a:r>
              <a:rPr lang="ru-RU" u="none" spc="-5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Команда </a:t>
            </a:r>
            <a:r>
              <a:rPr lang="ru-RU" u="none" spc="-5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проекта </a:t>
            </a:r>
          </a:p>
        </p:txBody>
      </p:sp>
      <p:pic>
        <p:nvPicPr>
          <p:cNvPr id="18" name="Picture 2" descr="Техноград» на ВДНХ | Знания, которые работают. В Москве‎">
            <a:extLst>
              <a:ext uri="{FF2B5EF4-FFF2-40B4-BE49-F238E27FC236}">
                <a16:creationId xmlns:a16="http://schemas.microsoft.com/office/drawing/2014/main" id="{AA5B60D0-1595-284A-8361-F84126F2AD1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9582" r="8533" b="42601"/>
          <a:stretch>
            <a:fillRect/>
          </a:stretch>
        </p:blipFill>
        <p:spPr bwMode="auto">
          <a:xfrm>
            <a:off x="9170427" y="660400"/>
            <a:ext cx="1369487" cy="4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11">
            <a:extLst>
              <a:ext uri="{FF2B5EF4-FFF2-40B4-BE49-F238E27FC236}">
                <a16:creationId xmlns:a16="http://schemas.microsoft.com/office/drawing/2014/main" id="{5BCBD542-9252-8A42-824B-E592F9581B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1" y="1498600"/>
            <a:ext cx="7765415" cy="0"/>
          </a:xfrm>
          <a:custGeom>
            <a:avLst/>
            <a:gdLst/>
            <a:ahLst/>
            <a:cxnLst/>
            <a:rect l="l" t="t" r="r" b="b"/>
            <a:pathLst>
              <a:path w="7765415">
                <a:moveTo>
                  <a:pt x="0" y="0"/>
                </a:moveTo>
                <a:lnTo>
                  <a:pt x="7765415" y="0"/>
                </a:lnTo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2070100" y="1895164"/>
            <a:ext cx="662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Calibri" panose="020F0502020204030204" pitchFamily="34" charset="0"/>
              </a:rPr>
              <a:t>Мойсеенко Алексей Викторович: </a:t>
            </a:r>
            <a:endParaRPr lang="ru-RU" sz="20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Руководитель </a:t>
            </a:r>
            <a:r>
              <a:rPr lang="ru-RU" sz="2000" dirty="0">
                <a:solidFill>
                  <a:schemeClr val="tx2"/>
                </a:solidFill>
                <a:latin typeface="Calibri" panose="020F0502020204030204" pitchFamily="34" charset="0"/>
              </a:rPr>
              <a:t>проекта «SMART MOBILE ECO HOUSE TRANSFORMER». Образование высшее, инженерно-техническое. ХИИТ 1982.</a:t>
            </a:r>
          </a:p>
        </p:txBody>
      </p:sp>
      <p:sp>
        <p:nvSpPr>
          <p:cNvPr id="4" name="TextBox 3"/>
          <p:cNvSpPr txBox="1"/>
          <p:nvPr>
            <p:custDataLst>
              <p:tags r:id="rId5"/>
            </p:custDataLst>
          </p:nvPr>
        </p:nvSpPr>
        <p:spPr>
          <a:xfrm>
            <a:off x="2070100" y="3804078"/>
            <a:ext cx="6324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Calibri" panose="020F0502020204030204" pitchFamily="34" charset="0"/>
              </a:rPr>
              <a:t>Мойсеенко Наталия Ивановна</a:t>
            </a:r>
            <a:r>
              <a:rPr lang="ru-RU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: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endParaRPr lang="en-US" sz="20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Помощник </a:t>
            </a:r>
            <a:r>
              <a:rPr lang="ru-RU" sz="2000" dirty="0">
                <a:solidFill>
                  <a:schemeClr val="tx2"/>
                </a:solidFill>
                <a:latin typeface="Calibri" panose="020F0502020204030204" pitchFamily="34" charset="0"/>
              </a:rPr>
              <a:t>руководителя. Образование неоконченное высшее, инженерно-строительное. ДонНАСА 1985.</a:t>
            </a:r>
          </a:p>
        </p:txBody>
      </p:sp>
      <p:sp>
        <p:nvSpPr>
          <p:cNvPr id="5" name="TextBox 4"/>
          <p:cNvSpPr txBox="1"/>
          <p:nvPr>
            <p:custDataLst>
              <p:tags r:id="rId6"/>
            </p:custDataLst>
          </p:nvPr>
        </p:nvSpPr>
        <p:spPr>
          <a:xfrm>
            <a:off x="2070100" y="7104121"/>
            <a:ext cx="796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Calibri" panose="020F0502020204030204" pitchFamily="34" charset="0"/>
              </a:rPr>
              <a:t>КОНТАКТЫ</a:t>
            </a:r>
            <a:r>
              <a:rPr lang="ru-RU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:</a:t>
            </a:r>
            <a:r>
              <a:rPr lang="en-US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Донецк, ДНР. +7(949)470 24 35 ,  </a:t>
            </a:r>
            <a:r>
              <a:rPr lang="en-US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e.mail: a_moy@mail.ru</a:t>
            </a:r>
            <a:endParaRPr lang="ru-RU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7"/>
            </p:custDataLst>
          </p:nvPr>
        </p:nvSpPr>
        <p:spPr>
          <a:xfrm>
            <a:off x="2070100" y="5642516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Мойсеенко Денис Алексеевич: 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Производство. ИП</a:t>
            </a:r>
            <a:r>
              <a:rPr lang="ru-RU" dirty="0">
                <a:solidFill>
                  <a:schemeClr val="tx2"/>
                </a:solidFill>
              </a:rPr>
              <a:t>, МО. Образование инженерно- технологическое. ДонГИИ 2006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19" y="1686096"/>
            <a:ext cx="1429702" cy="17415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8" y="5196148"/>
            <a:ext cx="1427163" cy="18160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0" y="3427673"/>
            <a:ext cx="1429702" cy="176847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427" y="609913"/>
            <a:ext cx="13716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46772" y="380831"/>
            <a:ext cx="8921115" cy="1006040"/>
          </a:xfrm>
          <a:prstGeom prst="rect">
            <a:avLst/>
          </a:prstGeom>
        </p:spPr>
        <p:txBody>
          <a:bodyPr vert="horz" wrap="square" lIns="0" tIns="31110" rIns="0" bIns="0" rtlCol="0">
            <a:spAutoFit/>
          </a:bodyPr>
          <a:lstStyle/>
          <a:p>
            <a:pPr marL="12698" marR="5078">
              <a:lnSpc>
                <a:spcPts val="3820"/>
              </a:lnSpc>
              <a:spcBef>
                <a:spcPts val="245"/>
              </a:spcBef>
            </a:pPr>
            <a:r>
              <a:rPr lang="ru-RU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Масштабный   рост   </a:t>
            </a:r>
            <a:br>
              <a:rPr lang="ru-RU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быстровозводимых городов</a:t>
            </a:r>
            <a:endParaRPr spc="-5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ject 11"/>
          <p:cNvSpPr/>
          <p:nvPr>
            <p:custDataLst>
              <p:tags r:id="rId2"/>
            </p:custDataLst>
          </p:nvPr>
        </p:nvSpPr>
        <p:spPr>
          <a:xfrm>
            <a:off x="0" y="1879600"/>
            <a:ext cx="7765415" cy="0"/>
          </a:xfrm>
          <a:custGeom>
            <a:avLst/>
            <a:gdLst/>
            <a:ahLst/>
            <a:cxnLst/>
            <a:rect l="l" t="t" r="r" b="b"/>
            <a:pathLst>
              <a:path w="7765415">
                <a:moveTo>
                  <a:pt x="0" y="0"/>
                </a:moveTo>
                <a:lnTo>
                  <a:pt x="7765415" y="0"/>
                </a:lnTo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Техноград» на ВДНХ | Знания, которые работают. В Москве‎">
            <a:extLst>
              <a:ext uri="{FF2B5EF4-FFF2-40B4-BE49-F238E27FC236}">
                <a16:creationId xmlns:a16="http://schemas.microsoft.com/office/drawing/2014/main" id="{A19965E3-BA17-C04D-89B8-644A2CC99AC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9582" r="8533" b="42601"/>
          <a:stretch>
            <a:fillRect/>
          </a:stretch>
        </p:blipFill>
        <p:spPr bwMode="auto">
          <a:xfrm>
            <a:off x="9170427" y="660400"/>
            <a:ext cx="1369487" cy="4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>
            <p:custDataLst>
              <p:tags r:id="rId4"/>
            </p:custDataLst>
          </p:nvPr>
        </p:nvSpPr>
        <p:spPr>
          <a:xfrm>
            <a:off x="168768" y="2066856"/>
            <a:ext cx="1036860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Цель стартапа - собирать дома, как 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автомобили.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Перенос строительства за пределы строительной площадки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PREFAB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endParaRPr lang="en-US" sz="3200" dirty="0" smtClean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Инновационные 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цифровые 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инструменты при проектировании с открытым исходным кодом.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O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дин размер подходит 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всем.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Инновационные 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материалы для быстровозводимых 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зданий, ДПКТ ,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CNF-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bio 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нанополимерные композиты, замена гипсоцементных  растворов.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Обеспечение 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большего равенства в доступе к 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жилью.</a:t>
            </a:r>
            <a:endParaRPr lang="en-US" sz="3200" dirty="0" smtClean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ru-RU" sz="3200" dirty="0" smtClean="0">
              <a:solidFill>
                <a:srgbClr val="00EFB8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14" y="660400"/>
            <a:ext cx="13716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Техноград» на ВДНХ | Знания, которые работают. В Москве‎">
            <a:extLst>
              <a:ext uri="{FF2B5EF4-FFF2-40B4-BE49-F238E27FC236}">
                <a16:creationId xmlns:a16="http://schemas.microsoft.com/office/drawing/2014/main" id="{4F6AC29D-6642-074D-93F7-623CCA9EDBB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9582" r="8533" b="42601"/>
          <a:stretch>
            <a:fillRect/>
          </a:stretch>
        </p:blipFill>
        <p:spPr bwMode="auto">
          <a:xfrm>
            <a:off x="9170427" y="660400"/>
            <a:ext cx="1369487" cy="4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ject 3">
            <a:extLst>
              <a:ext uri="{FF2B5EF4-FFF2-40B4-BE49-F238E27FC236}">
                <a16:creationId xmlns:a16="http://schemas.microsoft.com/office/drawing/2014/main" id="{6B219ED2-6A5D-9945-B67B-132C2690726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1300" y="334977"/>
            <a:ext cx="10210799" cy="1544649"/>
          </a:xfrm>
          <a:prstGeom prst="rect">
            <a:avLst/>
          </a:prstGeom>
        </p:spPr>
        <p:txBody>
          <a:bodyPr vert="horz" wrap="square" lIns="0" tIns="31110" rIns="0" bIns="0" rtlCol="0">
            <a:spAutoFit/>
          </a:bodyPr>
          <a:lstStyle>
            <a:lvl1pPr>
              <a:defRPr sz="3200" b="1" i="0" u="heavy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8" marR="5078" algn="just">
              <a:lnSpc>
                <a:spcPts val="3820"/>
              </a:lnSpc>
              <a:spcBef>
                <a:spcPts val="245"/>
              </a:spcBef>
            </a:pPr>
            <a:r>
              <a:rPr lang="en-US" b="0" u="none" spc="-5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0" u="none" spc="-5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Решение. Инновационный </a:t>
            </a:r>
            <a:r>
              <a:rPr lang="ru-RU" b="0" u="none" spc="-5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b="0" u="none" spc="-5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родукт </a:t>
            </a:r>
          </a:p>
          <a:p>
            <a:pPr marL="12698" marR="5078" algn="just">
              <a:lnSpc>
                <a:spcPts val="3820"/>
              </a:lnSpc>
              <a:spcBef>
                <a:spcPts val="245"/>
              </a:spcBef>
            </a:pPr>
            <a:r>
              <a:rPr lang="ru-RU" b="0" u="none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b="0" u="none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Mobile ECO House Transformer</a:t>
            </a:r>
            <a:endParaRPr lang="ru-RU" b="0" u="none" spc="-5" dirty="0" smtClean="0">
              <a:solidFill>
                <a:srgbClr val="00EF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698" marR="5078" algn="just">
              <a:lnSpc>
                <a:spcPts val="3820"/>
              </a:lnSpc>
              <a:spcBef>
                <a:spcPts val="245"/>
              </a:spcBef>
            </a:pPr>
            <a:r>
              <a:rPr lang="ru-RU" b="0" u="none" kern="0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Серия_</a:t>
            </a:r>
            <a:r>
              <a:rPr lang="en-US" b="0" u="none" kern="0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Box </a:t>
            </a:r>
            <a:r>
              <a:rPr lang="ru-RU" b="0" u="none" kern="0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b="0" u="none" kern="0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Atah-Abzi</a:t>
            </a:r>
            <a:r>
              <a:rPr lang="uk-UA" b="0" u="none" kern="0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ru-RU" b="0" u="none" kern="0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_Прототип</a:t>
            </a:r>
            <a:endParaRPr lang="ru-RU" b="0" u="none" kern="0" spc="-5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BCE7B444-A085-3040-98CC-3BF418AAB9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2086686"/>
            <a:ext cx="7765415" cy="0"/>
          </a:xfrm>
          <a:custGeom>
            <a:avLst/>
            <a:gdLst/>
            <a:ahLst/>
            <a:cxnLst/>
            <a:rect l="l" t="t" r="r" b="b"/>
            <a:pathLst>
              <a:path w="7765415">
                <a:moveTo>
                  <a:pt x="0" y="0"/>
                </a:moveTo>
                <a:lnTo>
                  <a:pt x="7765415" y="0"/>
                </a:lnTo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>
            <p:custDataLst>
              <p:tags r:id="rId4"/>
            </p:custDataLst>
          </p:nvPr>
        </p:nvSpPr>
        <p:spPr>
          <a:xfrm>
            <a:off x="130108" y="2184400"/>
            <a:ext cx="104521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Smart- 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технологии умный дом, энергонезависимость</a:t>
            </a:r>
            <a:r>
              <a:rPr lang="en-US" sz="3200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Mobile-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свободное перемещение, социальная свобода</a:t>
            </a:r>
            <a:r>
              <a:rPr lang="en-US" sz="3200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ECO-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эко 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стройматериалы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минимально инвазивное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 </a:t>
            </a:r>
            <a:r>
              <a:rPr lang="en-US" sz="3200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House-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дом с комфортным проживанием, долговечный</a:t>
            </a:r>
            <a:endParaRPr lang="en-US" sz="3200" dirty="0" smtClean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3200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Transformer- 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раскрытие ячейки при монтаже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469900" y="4754768"/>
            <a:ext cx="5235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Cell Box</a:t>
            </a:r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«Atah-Abzi</a:t>
            </a:r>
            <a:r>
              <a:rPr lang="ru-RU" sz="3200" dirty="0">
                <a:solidFill>
                  <a:schemeClr val="tx2"/>
                </a:solidFill>
                <a:latin typeface="Calibri" panose="020F0502020204030204" pitchFamily="34" charset="0"/>
              </a:rPr>
              <a:t>» </a:t>
            </a:r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            </a:t>
            </a:r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 в </a:t>
            </a:r>
            <a:r>
              <a:rPr lang="ru-RU" sz="3200" dirty="0">
                <a:solidFill>
                  <a:schemeClr val="tx2"/>
                </a:solidFill>
                <a:latin typeface="Calibri" panose="020F0502020204030204" pitchFamily="34" charset="0"/>
              </a:rPr>
              <a:t>стиле </a:t>
            </a: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Hi </a:t>
            </a:r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Tech,</a:t>
            </a:r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endParaRPr lang="ru-RU" sz="32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5-ти </a:t>
            </a:r>
            <a:r>
              <a:rPr lang="ru-RU" sz="3200" dirty="0">
                <a:solidFill>
                  <a:schemeClr val="tx2"/>
                </a:solidFill>
                <a:latin typeface="Calibri" panose="020F0502020204030204" pitchFamily="34" charset="0"/>
              </a:rPr>
              <a:t>секционная  ячейка </a:t>
            </a:r>
          </a:p>
          <a:p>
            <a:r>
              <a:rPr lang="ru-RU" sz="3200" dirty="0">
                <a:solidFill>
                  <a:schemeClr val="tx2"/>
                </a:solidFill>
                <a:latin typeface="Calibri" panose="020F0502020204030204" pitchFamily="34" charset="0"/>
              </a:rPr>
              <a:t>горизонтальное </a:t>
            </a:r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раскрытие:</a:t>
            </a:r>
          </a:p>
          <a:p>
            <a:r>
              <a:rPr lang="ru-RU" sz="3200" dirty="0">
                <a:solidFill>
                  <a:schemeClr val="tx2"/>
                </a:solidFill>
                <a:latin typeface="Calibri" panose="020F0502020204030204" pitchFamily="34" charset="0"/>
              </a:rPr>
              <a:t>о</a:t>
            </a:r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бщая  площадь </a:t>
            </a:r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S-140 </a:t>
            </a:r>
            <a:r>
              <a:rPr lang="ru-RU" sz="3200" dirty="0">
                <a:solidFill>
                  <a:schemeClr val="tx2"/>
                </a:solidFill>
                <a:latin typeface="Calibri" panose="020F0502020204030204" pitchFamily="34" charset="0"/>
              </a:rPr>
              <a:t>м</a:t>
            </a:r>
            <a:r>
              <a:rPr lang="en-US" sz="3200" baseline="30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</a:t>
            </a:r>
            <a:endParaRPr lang="ru-RU" sz="3200" baseline="30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427" y="660400"/>
            <a:ext cx="13716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346" y="5389393"/>
            <a:ext cx="1644636" cy="11109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80100" y="6788911"/>
            <a:ext cx="4191000" cy="461665"/>
          </a:xfrm>
          <a:prstGeom prst="rect">
            <a:avLst/>
          </a:prstGeom>
          <a:ln>
            <a:solidFill>
              <a:srgbClr val="26E2DE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  <a:r>
              <a:rPr lang="ru-RU" sz="2400" b="1" dirty="0"/>
              <a:t>закрыт               </a:t>
            </a:r>
            <a:r>
              <a:rPr lang="ru-RU" sz="2400" b="1" dirty="0" smtClean="0"/>
              <a:t>         </a:t>
            </a:r>
            <a:r>
              <a:rPr lang="ru-RU" sz="2400" b="1" dirty="0"/>
              <a:t>открыт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7175500" y="7019743"/>
            <a:ext cx="1524000" cy="45719"/>
          </a:xfrm>
          <a:prstGeom prst="rightArrow">
            <a:avLst/>
          </a:prstGeom>
          <a:ln>
            <a:solidFill>
              <a:srgbClr val="26E2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15" y="5160422"/>
            <a:ext cx="3393224" cy="15688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3">
            <a:extLst>
              <a:ext uri="{FF2B5EF4-FFF2-40B4-BE49-F238E27FC236}">
                <a16:creationId xmlns:a16="http://schemas.microsoft.com/office/drawing/2014/main" id="{6B219ED2-6A5D-9945-B67B-132C2690726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8900" y="78497"/>
            <a:ext cx="10451014" cy="2057610"/>
          </a:xfrm>
          <a:prstGeom prst="rect">
            <a:avLst/>
          </a:prstGeom>
        </p:spPr>
        <p:txBody>
          <a:bodyPr vert="horz" wrap="square" lIns="0" tIns="31110" rIns="0" bIns="0" rtlCol="0">
            <a:spAutoFit/>
          </a:bodyPr>
          <a:lstStyle>
            <a:lvl1pPr>
              <a:defRPr sz="3200" b="1" i="0" u="heavy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8" marR="5078" algn="just">
              <a:lnSpc>
                <a:spcPts val="3820"/>
              </a:lnSpc>
              <a:spcBef>
                <a:spcPts val="245"/>
              </a:spcBef>
            </a:pPr>
            <a:r>
              <a:rPr lang="en-US" b="0" u="none" spc="-5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0" u="none" spc="-5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Инновационный </a:t>
            </a:r>
            <a:r>
              <a:rPr lang="ru-RU" b="0" u="none" spc="-5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b="0" u="none" spc="-5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родукт </a:t>
            </a:r>
          </a:p>
          <a:p>
            <a:pPr marL="12698" marR="5078" algn="just">
              <a:lnSpc>
                <a:spcPts val="3820"/>
              </a:lnSpc>
              <a:spcBef>
                <a:spcPts val="245"/>
              </a:spcBef>
            </a:pPr>
            <a:r>
              <a:rPr lang="ru-RU" b="0" u="none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b="0" u="none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Mobile ECO House Transformer</a:t>
            </a:r>
            <a:endParaRPr lang="ru-RU" b="0" u="none" spc="-5" dirty="0" smtClean="0">
              <a:solidFill>
                <a:srgbClr val="00EF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698" marR="5078" algn="just">
              <a:lnSpc>
                <a:spcPts val="3820"/>
              </a:lnSpc>
              <a:spcBef>
                <a:spcPts val="245"/>
              </a:spcBef>
            </a:pPr>
            <a:r>
              <a:rPr lang="ru-RU" b="0" u="none" kern="0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Серии_</a:t>
            </a:r>
            <a:r>
              <a:rPr lang="en-US" b="0" u="none" kern="0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Box </a:t>
            </a:r>
            <a:r>
              <a:rPr lang="ru-RU" b="0" u="none" kern="0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b="0" u="none" kern="0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Atah-Abzi</a:t>
            </a:r>
            <a:r>
              <a:rPr lang="uk-UA" b="0" u="none" kern="0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en-US" b="0" u="none" kern="0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  </a:t>
            </a:r>
            <a:r>
              <a:rPr lang="en-US" b="0" u="none" kern="0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ru-RU" b="0" u="none" kern="0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u="none" kern="0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FPH</a:t>
            </a:r>
            <a:r>
              <a:rPr lang="en-US" b="0" u="none" kern="0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ru-RU" b="0" u="none" kern="0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0" u="none" kern="0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Прототипы</a:t>
            </a:r>
            <a:endParaRPr lang="uk-UA" b="0" u="none" kern="0" spc="-5" dirty="0" smtClean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698" marR="5078" algn="just">
              <a:lnSpc>
                <a:spcPts val="3820"/>
              </a:lnSpc>
              <a:spcBef>
                <a:spcPts val="245"/>
              </a:spcBef>
            </a:pPr>
            <a:r>
              <a:rPr lang="ru-RU" b="0" u="none" kern="0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М</a:t>
            </a:r>
            <a:r>
              <a:rPr lang="uk-UA" b="0" u="none" kern="0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ногоэтажное быстровозводимое строительство</a:t>
            </a:r>
            <a:endParaRPr lang="ru-RU" b="0" u="none" kern="0" spc="-5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BCE7B444-A085-3040-98CC-3BF418AAB90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250440"/>
            <a:ext cx="7765415" cy="0"/>
          </a:xfrm>
          <a:custGeom>
            <a:avLst/>
            <a:gdLst/>
            <a:ahLst/>
            <a:cxnLst/>
            <a:rect l="l" t="t" r="r" b="b"/>
            <a:pathLst>
              <a:path w="7765415">
                <a:moveTo>
                  <a:pt x="0" y="0"/>
                </a:moveTo>
                <a:lnTo>
                  <a:pt x="7765415" y="0"/>
                </a:lnTo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546100" y="4920382"/>
            <a:ext cx="50839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С</a:t>
            </a:r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ell Box </a:t>
            </a:r>
            <a:r>
              <a:rPr lang="uk-UA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«</a:t>
            </a:r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Atah-Abzi</a:t>
            </a:r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» </a:t>
            </a:r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H</a:t>
            </a:r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 </a:t>
            </a:r>
          </a:p>
          <a:p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в </a:t>
            </a:r>
            <a:r>
              <a:rPr lang="ru-RU" sz="3200" dirty="0">
                <a:solidFill>
                  <a:schemeClr val="tx2"/>
                </a:solidFill>
                <a:latin typeface="Calibri" panose="020F0502020204030204" pitchFamily="34" charset="0"/>
              </a:rPr>
              <a:t>стиле </a:t>
            </a: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Fractal Art </a:t>
            </a:r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uk-UA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3-х секционная  ячейка </a:t>
            </a:r>
          </a:p>
          <a:p>
            <a:r>
              <a:rPr lang="uk-UA" sz="3200" dirty="0">
                <a:solidFill>
                  <a:schemeClr val="tx2"/>
                </a:solidFill>
                <a:latin typeface="Calibri" panose="020F0502020204030204" pitchFamily="34" charset="0"/>
              </a:rPr>
              <a:t>г</a:t>
            </a:r>
            <a:r>
              <a:rPr lang="uk-UA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оризонтальное раскрытие:</a:t>
            </a:r>
          </a:p>
          <a:p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S- 84 m</a:t>
            </a:r>
            <a:r>
              <a:rPr lang="en-US" sz="3200" baseline="30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</a:t>
            </a:r>
            <a:endParaRPr lang="uk-UA" sz="3200" baseline="300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ru-RU" sz="3200" dirty="0">
              <a:solidFill>
                <a:srgbClr val="00EFB8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4"/>
            </p:custDataLst>
          </p:nvPr>
        </p:nvSpPr>
        <p:spPr>
          <a:xfrm>
            <a:off x="5920883" y="5412824"/>
            <a:ext cx="41384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Flat packed house_FPH</a:t>
            </a:r>
          </a:p>
          <a:p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в стиле  </a:t>
            </a:r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Arte </a:t>
            </a: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Kid's</a:t>
            </a:r>
            <a:endParaRPr lang="ru-RU" sz="32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4 этажа вертикально</a:t>
            </a:r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:</a:t>
            </a:r>
          </a:p>
          <a:p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S- 240 m</a:t>
            </a:r>
            <a:r>
              <a:rPr lang="en-US" sz="3200" baseline="30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</a:t>
            </a:r>
            <a:endParaRPr lang="ru-RU" sz="3200" baseline="30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646" y="434975"/>
            <a:ext cx="13716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34" y="2291080"/>
            <a:ext cx="1962678" cy="26714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03" y="2938696"/>
            <a:ext cx="1580498" cy="20238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71603" y="5019162"/>
            <a:ext cx="3783208" cy="461665"/>
          </a:xfrm>
          <a:prstGeom prst="rect">
            <a:avLst/>
          </a:prstGeom>
          <a:noFill/>
          <a:ln>
            <a:solidFill>
              <a:srgbClr val="22E6A5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закрыт                открыт</a:t>
            </a:r>
            <a:endParaRPr lang="ru-RU" sz="2400" b="1" dirty="0"/>
          </a:p>
        </p:txBody>
      </p:sp>
      <p:sp>
        <p:nvSpPr>
          <p:cNvPr id="22" name="Стрелка вправо 21"/>
          <p:cNvSpPr/>
          <p:nvPr/>
        </p:nvSpPr>
        <p:spPr>
          <a:xfrm>
            <a:off x="7404100" y="5249994"/>
            <a:ext cx="1066800" cy="45719"/>
          </a:xfrm>
          <a:prstGeom prst="rightArrow">
            <a:avLst/>
          </a:prstGeom>
          <a:solidFill>
            <a:srgbClr val="92D050"/>
          </a:solidFill>
          <a:ln>
            <a:solidFill>
              <a:srgbClr val="22E6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804365" y="4518927"/>
            <a:ext cx="3315780" cy="461665"/>
          </a:xfrm>
          <a:prstGeom prst="rect">
            <a:avLst/>
          </a:prstGeom>
          <a:ln>
            <a:solidFill>
              <a:srgbClr val="22E6A5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 закрыт                открыт</a:t>
            </a:r>
            <a:endParaRPr lang="ru-RU" dirty="0"/>
          </a:p>
        </p:txBody>
      </p:sp>
      <p:sp>
        <p:nvSpPr>
          <p:cNvPr id="26" name="Стрелка вправо 25"/>
          <p:cNvSpPr/>
          <p:nvPr/>
        </p:nvSpPr>
        <p:spPr>
          <a:xfrm>
            <a:off x="1993900" y="4749759"/>
            <a:ext cx="1094177" cy="45719"/>
          </a:xfrm>
          <a:prstGeom prst="rightArrow">
            <a:avLst/>
          </a:prstGeom>
          <a:ln>
            <a:solidFill>
              <a:srgbClr val="22E6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3175000"/>
            <a:ext cx="1814129" cy="118382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3125626"/>
            <a:ext cx="2226823" cy="123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125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3">
            <a:extLst>
              <a:ext uri="{FF2B5EF4-FFF2-40B4-BE49-F238E27FC236}">
                <a16:creationId xmlns:a16="http://schemas.microsoft.com/office/drawing/2014/main" id="{6B219ED2-6A5D-9945-B67B-132C2690726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8900" y="78497"/>
            <a:ext cx="9982200" cy="2057610"/>
          </a:xfrm>
          <a:prstGeom prst="rect">
            <a:avLst/>
          </a:prstGeom>
        </p:spPr>
        <p:txBody>
          <a:bodyPr vert="horz" wrap="square" lIns="0" tIns="31110" rIns="0" bIns="0" rtlCol="0">
            <a:spAutoFit/>
          </a:bodyPr>
          <a:lstStyle>
            <a:lvl1pPr>
              <a:defRPr sz="3200" b="1" i="0" u="heavy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8" marR="5078" algn="just">
              <a:lnSpc>
                <a:spcPts val="3820"/>
              </a:lnSpc>
              <a:spcBef>
                <a:spcPts val="245"/>
              </a:spcBef>
            </a:pPr>
            <a:r>
              <a:rPr lang="en-US" b="0" u="none" spc="-5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0" u="none" spc="-5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Инновационный </a:t>
            </a:r>
            <a:r>
              <a:rPr lang="ru-RU" b="0" u="none" spc="-5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b="0" u="none" spc="-5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родукт </a:t>
            </a:r>
          </a:p>
          <a:p>
            <a:pPr marL="12698" marR="5078" algn="just">
              <a:lnSpc>
                <a:spcPts val="3820"/>
              </a:lnSpc>
              <a:spcBef>
                <a:spcPts val="245"/>
              </a:spcBef>
            </a:pPr>
            <a:r>
              <a:rPr lang="ru-RU" b="0" u="none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b="0" u="none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Mobile ECO House Transformer</a:t>
            </a:r>
            <a:endParaRPr lang="ru-RU" b="0" u="none" spc="-5" dirty="0" smtClean="0">
              <a:solidFill>
                <a:srgbClr val="00EF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698" marR="5078">
              <a:lnSpc>
                <a:spcPts val="3820"/>
              </a:lnSpc>
              <a:spcBef>
                <a:spcPts val="245"/>
              </a:spcBef>
            </a:pPr>
            <a:r>
              <a:rPr lang="ru-RU" b="0" u="none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Серии_</a:t>
            </a:r>
            <a:r>
              <a:rPr lang="en-US" b="0" u="none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</a:t>
            </a:r>
            <a:r>
              <a:rPr lang="en-US" b="0" u="none" spc="-5" dirty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Box «Atah-Abzi» </a:t>
            </a:r>
            <a:r>
              <a:rPr lang="ru-RU" b="0" u="none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u="none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ru-RU" b="0" u="none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u="none" kern="0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 </a:t>
            </a:r>
            <a:r>
              <a:rPr lang="en-US" b="0" u="none" kern="0" spc="-5" dirty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packed house</a:t>
            </a:r>
            <a:r>
              <a:rPr lang="en-US" b="0" u="none" kern="0" spc="-5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b="0" u="none" kern="0" spc="-5" dirty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FPH</a:t>
            </a:r>
            <a:endParaRPr lang="en-US" b="0" u="none" spc="-5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698" marR="5078" algn="just">
              <a:lnSpc>
                <a:spcPts val="3820"/>
              </a:lnSpc>
              <a:spcBef>
                <a:spcPts val="245"/>
              </a:spcBef>
            </a:pPr>
            <a:r>
              <a:rPr lang="ru-RU" b="0" u="none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Индивидуальное жилищное строительство</a:t>
            </a: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BCE7B444-A085-3040-98CC-3BF418AAB90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3" y="2172122"/>
            <a:ext cx="7765415" cy="0"/>
          </a:xfrm>
          <a:custGeom>
            <a:avLst/>
            <a:gdLst/>
            <a:ahLst/>
            <a:cxnLst/>
            <a:rect l="l" t="t" r="r" b="b"/>
            <a:pathLst>
              <a:path w="7765415">
                <a:moveTo>
                  <a:pt x="0" y="0"/>
                </a:moveTo>
                <a:lnTo>
                  <a:pt x="7765415" y="0"/>
                </a:lnTo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886279" y="5384800"/>
            <a:ext cx="4015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Flat packed </a:t>
            </a:r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house_FPH</a:t>
            </a:r>
            <a:endParaRPr lang="ru-RU" sz="32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Barn-house </a:t>
            </a: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« </a:t>
            </a:r>
            <a:r>
              <a:rPr lang="ru-RU" sz="3200" dirty="0">
                <a:solidFill>
                  <a:schemeClr val="tx2"/>
                </a:solidFill>
                <a:latin typeface="Calibri" panose="020F0502020204030204" pitchFamily="34" charset="0"/>
              </a:rPr>
              <a:t>Лагуна</a:t>
            </a:r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»</a:t>
            </a:r>
          </a:p>
          <a:p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</a:t>
            </a:r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: 28-56 </a:t>
            </a:r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m</a:t>
            </a:r>
            <a:r>
              <a:rPr lang="en-US" sz="3200" baseline="30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 </a:t>
            </a:r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Прототип</a:t>
            </a:r>
            <a:endParaRPr lang="ru-RU" sz="32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ru-RU" sz="3200" dirty="0">
              <a:solidFill>
                <a:srgbClr val="00EFB8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4"/>
            </p:custDataLst>
          </p:nvPr>
        </p:nvSpPr>
        <p:spPr>
          <a:xfrm>
            <a:off x="6032500" y="5384800"/>
            <a:ext cx="42280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Cell Box </a:t>
            </a:r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«</a:t>
            </a:r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Atah-Abzi</a:t>
            </a:r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»</a:t>
            </a:r>
          </a:p>
          <a:p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Фахверк «Феникс»</a:t>
            </a:r>
          </a:p>
          <a:p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S: 112-224 m</a:t>
            </a:r>
            <a:r>
              <a:rPr lang="en-US" sz="3200" baseline="30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2 </a:t>
            </a:r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Прототип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427" y="434975"/>
            <a:ext cx="13716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524" y="2755900"/>
            <a:ext cx="26162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87" y="2844800"/>
            <a:ext cx="719137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08" y="4816475"/>
            <a:ext cx="3414713" cy="639763"/>
          </a:xfrm>
          <a:prstGeom prst="rect">
            <a:avLst/>
          </a:prstGeom>
          <a:noFill/>
          <a:ln w="9525">
            <a:solidFill>
              <a:srgbClr val="22E6A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трелка вправо 14"/>
          <p:cNvSpPr/>
          <p:nvPr/>
        </p:nvSpPr>
        <p:spPr>
          <a:xfrm>
            <a:off x="2252524" y="5136356"/>
            <a:ext cx="960576" cy="45719"/>
          </a:xfrm>
          <a:prstGeom prst="rightArrow">
            <a:avLst/>
          </a:prstGeom>
          <a:ln>
            <a:solidFill>
              <a:srgbClr val="22E6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46" y="3175000"/>
            <a:ext cx="1693341" cy="15541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87" y="2704168"/>
            <a:ext cx="3191930" cy="216562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80" y="4839333"/>
            <a:ext cx="3414713" cy="639763"/>
          </a:xfrm>
          <a:prstGeom prst="rect">
            <a:avLst/>
          </a:prstGeom>
          <a:noFill/>
          <a:ln w="9525">
            <a:solidFill>
              <a:srgbClr val="22E6A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Стрелка вправо 21"/>
          <p:cNvSpPr/>
          <p:nvPr/>
        </p:nvSpPr>
        <p:spPr>
          <a:xfrm>
            <a:off x="7327900" y="5136356"/>
            <a:ext cx="1066800" cy="45719"/>
          </a:xfrm>
          <a:prstGeom prst="rightArrow">
            <a:avLst/>
          </a:prstGeom>
          <a:ln>
            <a:solidFill>
              <a:srgbClr val="22E6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1829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41300" y="269793"/>
            <a:ext cx="9443539" cy="614058"/>
          </a:xfrm>
          <a:prstGeom prst="rect">
            <a:avLst/>
          </a:prstGeom>
        </p:spPr>
        <p:txBody>
          <a:bodyPr vert="horz" wrap="square" lIns="0" tIns="126979" rIns="0" bIns="0" rtlCol="0">
            <a:spAutoFit/>
          </a:bodyPr>
          <a:lstStyle/>
          <a:p>
            <a:pPr marL="2445626" marR="5078" indent="-2433562">
              <a:lnSpc>
                <a:spcPct val="76600"/>
              </a:lnSpc>
              <a:spcBef>
                <a:spcPts val="1000"/>
              </a:spcBef>
            </a:pPr>
            <a:r>
              <a:rPr lang="ru-RU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digital twin-</a:t>
            </a:r>
            <a:r>
              <a:rPr lang="ru-RU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ЦИФРОВОЙ ДВОЙНИК</a:t>
            </a:r>
            <a:endParaRPr spc="-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13"/>
          <p:cNvSpPr txBox="1"/>
          <p:nvPr>
            <p:custDataLst>
              <p:tags r:id="rId2"/>
            </p:custDataLst>
          </p:nvPr>
        </p:nvSpPr>
        <p:spPr>
          <a:xfrm>
            <a:off x="393700" y="6556329"/>
            <a:ext cx="4191000" cy="676457"/>
          </a:xfrm>
          <a:prstGeom prst="rect">
            <a:avLst/>
          </a:prstGeom>
        </p:spPr>
        <p:txBody>
          <a:bodyPr vert="horz" wrap="square" lIns="0" tIns="60315" rIns="0" bIns="0" rtlCol="0">
            <a:spAutoFit/>
          </a:bodyPr>
          <a:lstStyle/>
          <a:p>
            <a:pPr marL="12698">
              <a:spcBef>
                <a:spcPts val="475"/>
              </a:spcBef>
            </a:pPr>
            <a:r>
              <a:rPr lang="en-US" sz="2000" b="1" spc="-5" dirty="0" smtClean="0">
                <a:solidFill>
                  <a:srgbClr val="00EF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MOBILE ECO HOUSE TRANSFORMER</a:t>
            </a:r>
            <a:endParaRPr sz="2000" dirty="0">
              <a:solidFill>
                <a:srgbClr val="00EF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Техноград» на ВДНХ | Знания, которые работают. В Москве‎">
            <a:extLst>
              <a:ext uri="{FF2B5EF4-FFF2-40B4-BE49-F238E27FC236}">
                <a16:creationId xmlns:a16="http://schemas.microsoft.com/office/drawing/2014/main" id="{36B5F908-6A70-C34E-A0F0-D7A2E67BBA05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9582" r="8533" b="42601"/>
          <a:stretch>
            <a:fillRect/>
          </a:stretch>
        </p:blipFill>
        <p:spPr bwMode="auto">
          <a:xfrm>
            <a:off x="9170427" y="660400"/>
            <a:ext cx="1369487" cy="4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48251C0B-BEFA-4849-8121-4F12B4E5FD8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154743" y="1671308"/>
            <a:ext cx="1416824" cy="492426"/>
          </a:xfrm>
          <a:prstGeom prst="rect">
            <a:avLst/>
          </a:prstGeom>
          <a:noFill/>
        </p:spPr>
        <p:txBody>
          <a:bodyPr wrap="square" lIns="91426" tIns="45712" rIns="91426" bIns="45712">
            <a:spAutoFit/>
          </a:bodyPr>
          <a:lstStyle/>
          <a:p>
            <a:pPr marL="174596" algn="ctr"/>
            <a:r>
              <a:rPr lang="en" sz="1300" spc="25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 &amp; design</a:t>
            </a:r>
            <a:endParaRPr lang="ru-RU" sz="1300" spc="25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E4489B6-ED32-8649-9C10-AD056AF5FF3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36" y="1114978"/>
            <a:ext cx="558931" cy="568094"/>
          </a:xfrm>
          <a:prstGeom prst="rect">
            <a:avLst/>
          </a:prstGeom>
        </p:spPr>
      </p:pic>
      <p:pic>
        <p:nvPicPr>
          <p:cNvPr id="3" name="Picture 2" descr="D:\shipping containers\атах-абзи\Цифровой двойник\ЦИФРОВОЙ ДВОЙНИК.gif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5483" y="1102925"/>
            <a:ext cx="6891617" cy="434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743" y="652661"/>
            <a:ext cx="13716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4700" y="5496560"/>
            <a:ext cx="9492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Инсталляция многоэтажного здания, от раскрытия одной ячейки, до полного монтажа дома.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85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85642" y="270904"/>
            <a:ext cx="7884785" cy="1510345"/>
          </a:xfrm>
          <a:prstGeom prst="rect">
            <a:avLst/>
          </a:prstGeom>
        </p:spPr>
        <p:txBody>
          <a:bodyPr vert="horz" wrap="square" lIns="0" tIns="31110" rIns="0" bIns="0" rtlCol="0">
            <a:spAutoFit/>
          </a:bodyPr>
          <a:lstStyle/>
          <a:p>
            <a:pPr marL="12698" marR="5078">
              <a:lnSpc>
                <a:spcPts val="3820"/>
              </a:lnSpc>
              <a:spcBef>
                <a:spcPts val="245"/>
              </a:spcBef>
            </a:pPr>
            <a:r>
              <a:rPr lang="ru-RU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Эффекты </a:t>
            </a:r>
            <a:r>
              <a:rPr lang="ru-RU" spc="-5" dirty="0">
                <a:latin typeface="Calibri" panose="020F0502020204030204" pitchFamily="34" charset="0"/>
                <a:cs typeface="Calibri" panose="020F0502020204030204" pitchFamily="34" charset="0"/>
              </a:rPr>
              <a:t>от </a:t>
            </a:r>
            <a:r>
              <a:rPr lang="ru-RU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внедрения</a:t>
            </a:r>
            <a:r>
              <a:rPr lang="ru-RU" spc="-5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pc="-5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Технологически</a:t>
            </a:r>
            <a:r>
              <a:rPr lang="ru-RU" spc="-5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</a:t>
            </a:r>
            <a:r>
              <a:rPr lang="ru-RU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инноваци</a:t>
            </a:r>
            <a:r>
              <a:rPr lang="ru-RU" spc="-5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й</a:t>
            </a:r>
            <a:r>
              <a:rPr lang="ru-RU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pc="-5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pc="-5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строительную отрасль </a:t>
            </a:r>
            <a:r>
              <a:rPr lang="ru-RU" spc="-5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России</a:t>
            </a:r>
            <a:endParaRPr spc="-5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ject 11"/>
          <p:cNvSpPr/>
          <p:nvPr>
            <p:custDataLst>
              <p:tags r:id="rId2"/>
            </p:custDataLst>
          </p:nvPr>
        </p:nvSpPr>
        <p:spPr>
          <a:xfrm>
            <a:off x="0" y="2184400"/>
            <a:ext cx="7765415" cy="0"/>
          </a:xfrm>
          <a:custGeom>
            <a:avLst/>
            <a:gdLst/>
            <a:ahLst/>
            <a:cxnLst/>
            <a:rect l="l" t="t" r="r" b="b"/>
            <a:pathLst>
              <a:path w="7765415">
                <a:moveTo>
                  <a:pt x="0" y="0"/>
                </a:moveTo>
                <a:lnTo>
                  <a:pt x="7765415" y="0"/>
                </a:lnTo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Техноград» на ВДНХ | Знания, которые работают. В Москве‎">
            <a:extLst>
              <a:ext uri="{FF2B5EF4-FFF2-40B4-BE49-F238E27FC236}">
                <a16:creationId xmlns:a16="http://schemas.microsoft.com/office/drawing/2014/main" id="{A19965E3-BA17-C04D-89B8-644A2CC99AC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9582" r="8533" b="42601"/>
          <a:stretch>
            <a:fillRect/>
          </a:stretch>
        </p:blipFill>
        <p:spPr bwMode="auto">
          <a:xfrm>
            <a:off x="9170427" y="660400"/>
            <a:ext cx="1369487" cy="4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>
            <p:custDataLst>
              <p:tags r:id="rId4"/>
            </p:custDataLst>
          </p:nvPr>
        </p:nvSpPr>
        <p:spPr>
          <a:xfrm>
            <a:off x="186038" y="2336800"/>
            <a:ext cx="982980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Значительная экономия времени и затрат на строительство     до 50%.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Быстрое строительство  объектов  в 4   раза.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Прочность на растяжение и изгиб   99 %.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Автоматизированное производство  80 %.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Меньше строительного мусора  99%.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Переработанный печатный материал 60 %.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Углеродная нейтральность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Сейсмостойкое строительство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Решение демографических проблем.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3200" b="1" dirty="0">
              <a:solidFill>
                <a:srgbClr val="00EFB8"/>
              </a:solidFill>
            </a:endParaRPr>
          </a:p>
          <a:p>
            <a:endParaRPr lang="ru-RU" sz="3200" dirty="0" smtClean="0">
              <a:solidFill>
                <a:srgbClr val="00EFB8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14" y="660400"/>
            <a:ext cx="13716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502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Техноград» на ВДНХ | Знания, которые работают. В Москве‎">
            <a:extLst>
              <a:ext uri="{FF2B5EF4-FFF2-40B4-BE49-F238E27FC236}">
                <a16:creationId xmlns:a16="http://schemas.microsoft.com/office/drawing/2014/main" id="{3C1334D2-4737-5F49-8591-B42F7E795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9582" r="8533" b="42601"/>
          <a:stretch/>
        </p:blipFill>
        <p:spPr bwMode="auto">
          <a:xfrm>
            <a:off x="9170425" y="571793"/>
            <a:ext cx="1369487" cy="4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bject 3">
            <a:extLst>
              <a:ext uri="{FF2B5EF4-FFF2-40B4-BE49-F238E27FC236}">
                <a16:creationId xmlns:a16="http://schemas.microsoft.com/office/drawing/2014/main" id="{9AAEE6F9-8E83-F54C-B067-D7A8FECEAFFB}"/>
              </a:ext>
            </a:extLst>
          </p:cNvPr>
          <p:cNvSpPr txBox="1">
            <a:spLocks/>
          </p:cNvSpPr>
          <p:nvPr/>
        </p:nvSpPr>
        <p:spPr>
          <a:xfrm>
            <a:off x="1111826" y="279400"/>
            <a:ext cx="8584046" cy="1031688"/>
          </a:xfrm>
          <a:prstGeom prst="rect">
            <a:avLst/>
          </a:prstGeom>
        </p:spPr>
        <p:txBody>
          <a:bodyPr vert="horz" wrap="square" lIns="0" tIns="31110" rIns="0" bIns="0" rtlCol="0">
            <a:spAutoFit/>
          </a:bodyPr>
          <a:lstStyle>
            <a:lvl1pPr>
              <a:defRPr sz="3200" b="1" i="0" u="heavy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8" marR="5078" algn="just">
              <a:lnSpc>
                <a:spcPts val="3820"/>
              </a:lnSpc>
              <a:spcBef>
                <a:spcPts val="245"/>
              </a:spcBef>
            </a:pPr>
            <a:r>
              <a:rPr lang="en-US" u="none" spc="-5" dirty="0" smtClean="0">
                <a:solidFill>
                  <a:srgbClr val="5A6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</a:t>
            </a:r>
            <a:r>
              <a:rPr lang="ru-RU" u="none" spc="-5" dirty="0" smtClean="0">
                <a:solidFill>
                  <a:srgbClr val="5A6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Конкуренты</a:t>
            </a:r>
            <a:endParaRPr lang="ru-RU" u="none" spc="-5" dirty="0">
              <a:solidFill>
                <a:srgbClr val="5A6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698" marR="5078">
              <a:lnSpc>
                <a:spcPts val="3820"/>
              </a:lnSpc>
              <a:spcBef>
                <a:spcPts val="245"/>
              </a:spcBef>
            </a:pPr>
            <a:r>
              <a:rPr lang="ru-RU" u="none" spc="-5" dirty="0" smtClean="0">
                <a:solidFill>
                  <a:srgbClr val="5A63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ru-RU" u="none" spc="-5" dirty="0">
              <a:solidFill>
                <a:srgbClr val="5A63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CA3473AA-6BA4-4646-837A-8658F185FFA4}"/>
              </a:ext>
            </a:extLst>
          </p:cNvPr>
          <p:cNvSpPr/>
          <p:nvPr/>
        </p:nvSpPr>
        <p:spPr>
          <a:xfrm>
            <a:off x="0" y="1265816"/>
            <a:ext cx="7765415" cy="0"/>
          </a:xfrm>
          <a:custGeom>
            <a:avLst/>
            <a:gdLst/>
            <a:ahLst/>
            <a:cxnLst/>
            <a:rect l="l" t="t" r="r" b="b"/>
            <a:pathLst>
              <a:path w="7765415">
                <a:moveTo>
                  <a:pt x="0" y="0"/>
                </a:moveTo>
                <a:lnTo>
                  <a:pt x="7765415" y="0"/>
                </a:lnTo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607480"/>
              </p:ext>
            </p:extLst>
          </p:nvPr>
        </p:nvGraphicFramePr>
        <p:xfrm>
          <a:off x="247071" y="1498600"/>
          <a:ext cx="10128829" cy="59182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56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Основные</a:t>
                      </a:r>
                      <a:r>
                        <a:rPr lang="ru-RU" b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пока-</a:t>
                      </a:r>
                    </a:p>
                    <a:p>
                      <a:r>
                        <a:rPr lang="ru-RU" b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затели</a:t>
                      </a:r>
                    </a:p>
                    <a:p>
                      <a:endParaRPr lang="ru-RU" b="0" baseline="0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u-RU" b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          Общий балл</a:t>
                      </a:r>
                      <a:endParaRPr lang="ru-RU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2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EFB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Smart Mobile ECO House Transformer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EFB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Broad   Holon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00EFB8"/>
                          </a:solidFill>
                        </a:rPr>
                        <a:t>Assemly OSM- </a:t>
                      </a:r>
                      <a:endParaRPr lang="ru-RU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СПОСОБ ПРОИЗВОДСТВА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Аддитивное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производство-  5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Традиционное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субтрактивное- 4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Традиционное 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 3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Материалы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Сталь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 </a:t>
                      </a:r>
                      <a:r>
                        <a:rPr lang="en-US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Corten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, нанокомпозиты- 5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Сталь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нержавейка-4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Сталь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конструкционная- 4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Коэффициент трансформации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3-5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1,5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Энергопотребление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Минимальное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-4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Высокое- 2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Среднее-3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Выброс СО</a:t>
                      </a:r>
                      <a:r>
                        <a:rPr lang="ru-RU" baseline="-25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baseline="-25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noProof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Минимальный</a:t>
                      </a:r>
                      <a:r>
                        <a:rPr lang="uk-UA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- 4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Высокий -2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Средний-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3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Цена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за м</a:t>
                      </a:r>
                      <a:r>
                        <a:rPr lang="ru-RU" baseline="30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baseline="30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До 1400 </a:t>
                      </a:r>
                      <a:r>
                        <a:rPr lang="en-US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$</a:t>
                      </a:r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ru-RU" baseline="30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1400</a:t>
                      </a:r>
                      <a:r>
                        <a:rPr lang="en-US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$</a:t>
                      </a:r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30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FOB-</a:t>
                      </a:r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Китай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от 3000 </a:t>
                      </a:r>
                      <a:r>
                        <a:rPr lang="en-US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$</a:t>
                      </a:r>
                      <a:endParaRPr lang="ru-RU" baseline="30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Среднее значение</a:t>
                      </a:r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4,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5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3,25</a:t>
                      </a:r>
                      <a:endParaRPr lang="ru-RU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785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16" name="Прямая соединительная линия 15"/>
          <p:cNvCxnSpPr/>
          <p:nvPr/>
        </p:nvCxnSpPr>
        <p:spPr>
          <a:xfrm flipV="1">
            <a:off x="241300" y="1498600"/>
            <a:ext cx="2362200" cy="1143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5994400"/>
            <a:ext cx="27003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49" y="6323328"/>
            <a:ext cx="18049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11" y="6323328"/>
            <a:ext cx="835006" cy="109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6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bject 3">
            <a:extLst>
              <a:ext uri="{FF2B5EF4-FFF2-40B4-BE49-F238E27FC236}">
                <a16:creationId xmlns:a16="http://schemas.microsoft.com/office/drawing/2014/main" id="{FC2F3B9E-304D-7E47-8EA7-D8BB4A523A1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88796" y="542037"/>
            <a:ext cx="6972934" cy="1006040"/>
          </a:xfrm>
          <a:prstGeom prst="rect">
            <a:avLst/>
          </a:prstGeom>
        </p:spPr>
        <p:txBody>
          <a:bodyPr vert="horz" wrap="square" lIns="0" tIns="31110" rIns="0" bIns="0" rtlCol="0">
            <a:spAutoFit/>
          </a:bodyPr>
          <a:lstStyle>
            <a:lvl1pPr>
              <a:defRPr sz="3200" b="1" i="0" u="heavy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8" marR="5078">
              <a:lnSpc>
                <a:spcPts val="3820"/>
              </a:lnSpc>
              <a:spcBef>
                <a:spcPts val="245"/>
              </a:spcBef>
            </a:pPr>
            <a:r>
              <a:rPr lang="ru-RU" u="none" spc="-5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Востребованность </a:t>
            </a:r>
            <a:r>
              <a:rPr lang="ru-RU" u="none" spc="-5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модель монетизации</a:t>
            </a:r>
          </a:p>
        </p:txBody>
      </p:sp>
      <p:sp>
        <p:nvSpPr>
          <p:cNvPr id="58" name="object 11">
            <a:extLst>
              <a:ext uri="{FF2B5EF4-FFF2-40B4-BE49-F238E27FC236}">
                <a16:creationId xmlns:a16="http://schemas.microsoft.com/office/drawing/2014/main" id="{8008B712-185E-674D-AF0E-3CA5DEF63D5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727200"/>
            <a:ext cx="7765415" cy="0"/>
          </a:xfrm>
          <a:custGeom>
            <a:avLst/>
            <a:gdLst/>
            <a:ahLst/>
            <a:cxnLst/>
            <a:rect l="l" t="t" r="r" b="b"/>
            <a:pathLst>
              <a:path w="7765415">
                <a:moveTo>
                  <a:pt x="0" y="0"/>
                </a:moveTo>
                <a:lnTo>
                  <a:pt x="7765415" y="0"/>
                </a:lnTo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Picture 2" descr="Техноград» на ВДНХ | Знания, которые работают. В Москве‎">
            <a:extLst>
              <a:ext uri="{FF2B5EF4-FFF2-40B4-BE49-F238E27FC236}">
                <a16:creationId xmlns:a16="http://schemas.microsoft.com/office/drawing/2014/main" id="{A2C91D57-5D50-1641-9D21-CE79E193367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9582" r="8533" b="42601"/>
          <a:stretch>
            <a:fillRect/>
          </a:stretch>
        </p:blipFill>
        <p:spPr bwMode="auto">
          <a:xfrm>
            <a:off x="9170427" y="660400"/>
            <a:ext cx="1369487" cy="4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>
            <p:custDataLst>
              <p:tags r:id="rId4"/>
            </p:custDataLst>
          </p:nvPr>
        </p:nvSpPr>
        <p:spPr>
          <a:xfrm>
            <a:off x="393700" y="2184400"/>
            <a:ext cx="991364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Президентом России В.В. Путиным, поставлена задача по увеличению объёма жилищного строительства до 120 млн  м</a:t>
            </a:r>
            <a:r>
              <a:rPr lang="ru-RU" sz="2400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в год, а к 2030 году возвести   более   1 млрд  м</a:t>
            </a:r>
            <a:r>
              <a:rPr lang="ru-RU" sz="2400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жилья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Объём разрушений в Донбассе и новых регионах России очень большой и для восстановления  необходимо принять радикальные меры в строительной отрасли.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Национальные программы «Арктика», «Жильё и городская среда», «Внутренний туризм», «Производительность труда»  и др.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Чтобы что-то изменить,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нужно создать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новую модель, которая сделает существующую модель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устаревшей. Широкое внедрение и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использование аддитивного производства (AM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),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автономного строительства и цифровых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инструментов, решат эти задачи.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Модель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монетизации: лицензирование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; франчайзинг;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транзакция.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14" y="656452"/>
            <a:ext cx="13716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6.0.13"/>
  <p:tag name="AS_OS" val="Unix 5.13.0.1021"/>
  <p:tag name="AS_RELEASE_DATE" val="2021.05.14"/>
  <p:tag name="AS_TITLE" val="Aspose.Slides for .NET Standard 2.0"/>
  <p:tag name="AS_VERSION" val="2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рек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Трек">
      <a:majorFont>
        <a:latin typeface="Franklin Gothic Medium"/>
        <a:ea typeface="Arial"/>
        <a:cs typeface="Arial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Arial"/>
        <a:cs typeface="Arial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рек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рек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4976</TotalTime>
  <Words>801</Words>
  <Application>Microsoft Office PowerPoint</Application>
  <PresentationFormat>Произвольный</PresentationFormat>
  <Paragraphs>130</Paragraphs>
  <Slides>12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Calibri</vt:lpstr>
      <vt:lpstr>Franklin Gothic Book</vt:lpstr>
      <vt:lpstr>Franklin Gothic Medium</vt:lpstr>
      <vt:lpstr>Wingdings</vt:lpstr>
      <vt:lpstr>Wingdings 2</vt:lpstr>
      <vt:lpstr>Трек</vt:lpstr>
      <vt:lpstr>1_Трек</vt:lpstr>
      <vt:lpstr>2_Трек</vt:lpstr>
      <vt:lpstr>Технологические инновации в строительной отрасли России  </vt:lpstr>
      <vt:lpstr>                                   Масштабный   рост     быстровозводимых городов</vt:lpstr>
      <vt:lpstr>Презентация PowerPoint</vt:lpstr>
      <vt:lpstr>Презентация PowerPoint</vt:lpstr>
      <vt:lpstr>Презентация PowerPoint</vt:lpstr>
      <vt:lpstr>     digital twin-ЦИФРОВОЙ ДВОЙНИК</vt:lpstr>
      <vt:lpstr>Эффекты от внедрения Технологических инноваций в строительную отрасль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promt</dc:creator>
  <cp:lastModifiedBy>CNTI</cp:lastModifiedBy>
  <cp:revision>241</cp:revision>
  <dcterms:created xsi:type="dcterms:W3CDTF">2021-02-09T15:20:55Z</dcterms:created>
  <dcterms:modified xsi:type="dcterms:W3CDTF">2023-03-17T05:52:24Z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2021-02-09T00:00:00Z</vt:filetime>
  </property>
  <property fmtid="{D5CDD505-2E9C-101B-9397-08002B2CF9AE}" pid="3" name="Creator">
    <vt:lpwstr>Acrobat PDFMaker 17 для Word</vt:lpwstr>
  </property>
  <property fmtid="{D5CDD505-2E9C-101B-9397-08002B2CF9AE}" pid="4" name="LastSaved">
    <vt:filetime>2021-02-09T00:00:00Z</vt:filetime>
  </property>
</Properties>
</file>