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</p:sldMasterIdLst>
  <p:notesMasterIdLst>
    <p:notesMasterId r:id="rId18"/>
  </p:notesMasterIdLst>
  <p:handoutMasterIdLst>
    <p:handoutMasterId r:id="rId19"/>
  </p:handoutMasterIdLst>
  <p:sldIdLst>
    <p:sldId id="264" r:id="rId4"/>
    <p:sldId id="271" r:id="rId5"/>
    <p:sldId id="324" r:id="rId6"/>
    <p:sldId id="692" r:id="rId7"/>
    <p:sldId id="686" r:id="rId8"/>
    <p:sldId id="319" r:id="rId9"/>
    <p:sldId id="688" r:id="rId10"/>
    <p:sldId id="698" r:id="rId11"/>
    <p:sldId id="693" r:id="rId12"/>
    <p:sldId id="697" r:id="rId13"/>
    <p:sldId id="695" r:id="rId14"/>
    <p:sldId id="696" r:id="rId15"/>
    <p:sldId id="691" r:id="rId16"/>
    <p:sldId id="268" r:id="rId17"/>
  </p:sldIdLst>
  <p:sldSz cx="9144000" cy="514826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95DB37BC-E4C7-BB42-8BBA-1A14666A4FE5}">
          <p14:sldIdLst>
            <p14:sldId id="264"/>
            <p14:sldId id="271"/>
            <p14:sldId id="324"/>
            <p14:sldId id="692"/>
            <p14:sldId id="686"/>
            <p14:sldId id="319"/>
            <p14:sldId id="688"/>
            <p14:sldId id="698"/>
            <p14:sldId id="693"/>
            <p14:sldId id="697"/>
            <p14:sldId id="695"/>
            <p14:sldId id="696"/>
            <p14:sldId id="691"/>
          </p14:sldIdLst>
        </p14:section>
        <p14:section name="Раздел без заголовка" id="{8D908C73-DE6E-AA44-B5B5-F75192CBE36A}">
          <p14:sldIdLst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9" clrIdx="0">
    <p:extLst/>
  </p:cmAuthor>
  <p:cmAuthor id="2" name="Алексей Панюков" initials="АП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2F0D9"/>
    <a:srgbClr val="F2F2F2"/>
    <a:srgbClr val="C7E0FB"/>
    <a:srgbClr val="CFE3F3"/>
    <a:srgbClr val="D7A6BD"/>
    <a:srgbClr val="00B050"/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5545" autoAdjust="0"/>
  </p:normalViewPr>
  <p:slideViewPr>
    <p:cSldViewPr snapToGrid="0" snapToObjects="1">
      <p:cViewPr>
        <p:scale>
          <a:sx n="205" d="100"/>
          <a:sy n="205" d="100"/>
        </p:scale>
        <p:origin x="-568" y="-656"/>
      </p:cViewPr>
      <p:guideLst>
        <p:guide orient="horz" pos="261"/>
        <p:guide orient="horz" pos="3028"/>
        <p:guide pos="340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tags" Target="tags/tag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4F-5B4E-8C7F-82DECC3AE3E8}"/>
              </c:ext>
            </c:extLst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4F-5B4E-8C7F-82DECC3AE3E8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4F-5B4E-8C7F-82DECC3AE3E8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4F-5B4E-8C7F-82DECC3AE3E8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5.0</c:v>
                </c:pt>
                <c:pt idx="1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A4F-5B4E-8C7F-82DECC3AE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E3-5B49-9DCD-C6642D67550F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E3-5B49-9DCD-C6642D67550F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E3-5B49-9DCD-C6642D67550F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0E3-5B49-9DCD-C6642D67550F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8.0</c:v>
                </c:pt>
                <c:pt idx="1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0E3-5B49-9DCD-C6642D6755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83-2A4B-BF7E-1F1D7F9C83C3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83-2A4B-BF7E-1F1D7F9C83C3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83-2A4B-BF7E-1F1D7F9C83C3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83-2A4B-BF7E-1F1D7F9C83C3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E83-2A4B-BF7E-1F1D7F9C8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40A-1B48-8206-6CA9DEE2938E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40A-1B48-8206-6CA9DEE2938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40A-1B48-8206-6CA9DEE2938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40A-1B48-8206-6CA9DEE2938E}"/>
              </c:ext>
            </c:extLst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8.0</c:v>
                </c:pt>
                <c:pt idx="1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40A-1B48-8206-6CA9DEE29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D3-9B49-8F81-527CAAF34A69}"/>
              </c:ext>
            </c:extLst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D3-9B49-8F81-527CAAF34A69}"/>
              </c:ext>
            </c:extLst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D3-9B49-8F81-527CAAF34A69}"/>
              </c:ext>
            </c:extLst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D3-9B49-8F81-527CAAF34A69}"/>
              </c:ext>
            </c:extLst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D3-9B49-8F81-527CAAF34A69}"/>
              </c:ext>
            </c:extLst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50.0</c:v>
                </c:pt>
                <c:pt idx="1">
                  <c:v>25.0</c:v>
                </c:pt>
                <c:pt idx="2">
                  <c:v>19.0</c:v>
                </c:pt>
                <c:pt idx="3">
                  <c:v>3.0</c:v>
                </c:pt>
                <c:pt idx="4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D3-9B49-8F81-527CAAF34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16.03.23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16.03.23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7" Type="http://schemas.openxmlformats.org/officeDocument/2006/relationships/image" Target="../media/image7.png"/><Relationship Id="rId8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chart" Target="../charts/chart5.xml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0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4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6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16949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1599297"/>
            <a:ext cx="7772400" cy="1103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2917350"/>
            <a:ext cx="6400800" cy="1315669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DF9FD77-2B4C-4755-8A06-D68A14CA2409}"/>
              </a:ext>
            </a:extLst>
          </p:cNvPr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CCB8285-1F75-4489-B4E1-66CABD2DCFCD}"/>
              </a:ext>
            </a:extLst>
          </p:cNvPr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90674A3-3865-4626-9B3C-760B82C1ECA5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6F883-1926-4CDB-BE37-F5B20325295F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01051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8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8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6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err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221518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328900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056" y="2922004"/>
            <a:ext cx="4572794" cy="1736976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err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</a:p>
        </p:txBody>
      </p:sp>
    </p:spTree>
    <p:extLst>
      <p:ext uri="{BB962C8B-B14F-4D97-AF65-F5344CB8AC3E}">
        <p14:creationId xmlns:p14="http://schemas.microsoft.com/office/powerpoint/2010/main" val="147764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116" y="1383145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79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88" y="1540189"/>
            <a:ext cx="3821883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88" y="2739249"/>
            <a:ext cx="3821883" cy="774283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 sz="18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83" y="1540189"/>
            <a:ext cx="3931081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4" y="2739249"/>
            <a:ext cx="3821575" cy="77428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 sz="18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1" y="3288991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1" y="2685005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7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6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0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0" y="2088319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0" y="1572997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1" y="1572997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1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699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89" y="2929105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4" y="2685005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88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3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2" y="2088319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1" y="1572997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2" y="1572997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3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0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8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2" y="2929105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2" y="3247307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298" y="1654363"/>
            <a:ext cx="2028150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1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299" y="2168825"/>
            <a:ext cx="2802734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0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299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6" y="1437387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6" y="197982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301" y="2440904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78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5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19" y="228074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1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09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2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3" name="Овал 20"/>
          <p:cNvSpPr/>
          <p:nvPr userDrawn="1"/>
        </p:nvSpPr>
        <p:spPr>
          <a:xfrm>
            <a:off x="1958082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4" name="Овал 21"/>
          <p:cNvSpPr/>
          <p:nvPr userDrawn="1"/>
        </p:nvSpPr>
        <p:spPr>
          <a:xfrm>
            <a:off x="1958082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5" name="Овал 22"/>
          <p:cNvSpPr/>
          <p:nvPr userDrawn="1"/>
        </p:nvSpPr>
        <p:spPr>
          <a:xfrm>
            <a:off x="1938098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3" y="3309703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1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8" name="Овал 25"/>
          <p:cNvSpPr/>
          <p:nvPr userDrawn="1"/>
        </p:nvSpPr>
        <p:spPr>
          <a:xfrm>
            <a:off x="2281437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29" name="Овал 26"/>
          <p:cNvSpPr/>
          <p:nvPr userDrawn="1"/>
        </p:nvSpPr>
        <p:spPr>
          <a:xfrm>
            <a:off x="2594033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0" name="Овал 27"/>
          <p:cNvSpPr/>
          <p:nvPr userDrawn="1"/>
        </p:nvSpPr>
        <p:spPr>
          <a:xfrm>
            <a:off x="2916610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1" name="Овал 28"/>
          <p:cNvSpPr/>
          <p:nvPr userDrawn="1"/>
        </p:nvSpPr>
        <p:spPr>
          <a:xfrm>
            <a:off x="3239264" y="384262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2" name="Овал 29"/>
          <p:cNvSpPr/>
          <p:nvPr userDrawn="1"/>
        </p:nvSpPr>
        <p:spPr>
          <a:xfrm>
            <a:off x="2281436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3" name="Овал 30"/>
          <p:cNvSpPr/>
          <p:nvPr userDrawn="1"/>
        </p:nvSpPr>
        <p:spPr>
          <a:xfrm>
            <a:off x="2587479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4" name="Овал 31"/>
          <p:cNvSpPr/>
          <p:nvPr userDrawn="1"/>
        </p:nvSpPr>
        <p:spPr>
          <a:xfrm>
            <a:off x="2916610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5" name="Овал 32"/>
          <p:cNvSpPr/>
          <p:nvPr userDrawn="1"/>
        </p:nvSpPr>
        <p:spPr>
          <a:xfrm>
            <a:off x="2281437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6" name="Овал 33"/>
          <p:cNvSpPr/>
          <p:nvPr userDrawn="1"/>
        </p:nvSpPr>
        <p:spPr>
          <a:xfrm>
            <a:off x="2594034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7" name="Овал 34"/>
          <p:cNvSpPr/>
          <p:nvPr userDrawn="1"/>
        </p:nvSpPr>
        <p:spPr>
          <a:xfrm>
            <a:off x="2913477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8" name="Овал 35"/>
          <p:cNvSpPr/>
          <p:nvPr userDrawn="1"/>
        </p:nvSpPr>
        <p:spPr>
          <a:xfrm>
            <a:off x="3231605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39" name="Овал 36"/>
          <p:cNvSpPr/>
          <p:nvPr userDrawn="1"/>
        </p:nvSpPr>
        <p:spPr>
          <a:xfrm>
            <a:off x="3231605" y="3487537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4" y="2288216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77" y="2289655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1870857331"/>
              </p:ext>
            </p:extLst>
          </p:nvPr>
        </p:nvGraphicFramePr>
        <p:xfrm>
          <a:off x="423322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43602743"/>
              </p:ext>
            </p:extLst>
          </p:nvPr>
        </p:nvGraphicFramePr>
        <p:xfrm>
          <a:off x="1188418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539377974"/>
              </p:ext>
            </p:extLst>
          </p:nvPr>
        </p:nvGraphicFramePr>
        <p:xfrm>
          <a:off x="1927071" y="1388346"/>
          <a:ext cx="927830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797135031"/>
              </p:ext>
            </p:extLst>
          </p:nvPr>
        </p:nvGraphicFramePr>
        <p:xfrm>
          <a:off x="2719160" y="1388346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79" y="3085189"/>
            <a:ext cx="402862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2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6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0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3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09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7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6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19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098" y="417671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1780638153"/>
              </p:ext>
            </p:extLst>
          </p:nvPr>
        </p:nvGraphicFramePr>
        <p:xfrm>
          <a:off x="4788818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03" y="38739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34"/>
            <a:ext cx="4572794" cy="142757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1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theme" Target="../theme/theme3.xm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9" r:id="rId6"/>
    <p:sldLayoutId id="214748378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Relationship Id="rId3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package" Target="../embeddings/_________Microsoft_Word6.docx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0%D1%82%D1%82" TargetMode="External"/><Relationship Id="rId4" Type="http://schemas.openxmlformats.org/officeDocument/2006/relationships/hyperlink" Target="https://ru.wikipedia.org/wiki/%D0%9C%D0%B5%D1%82%D1%80" TargetMode="External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extLst>
              <a:ext uri="{FF2B5EF4-FFF2-40B4-BE49-F238E27FC236}">
                <a16:creationId xmlns:a16="http://schemas.microsoft.com/office/drawing/2014/main" xmlns="" id="{FDFB276C-FF59-4B6D-8651-8CC21EA4DDA7}"/>
              </a:ext>
            </a:extLst>
          </p:cNvPr>
          <p:cNvSpPr>
            <a:spLocks/>
          </p:cNvSpPr>
          <p:nvPr/>
        </p:nvSpPr>
        <p:spPr bwMode="auto">
          <a:xfrm>
            <a:off x="84524" y="86996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xmlns="" id="{A8BDDBF3-A314-4760-ACAC-0CCB57FA4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54" y="388066"/>
            <a:ext cx="885013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ru-RU" altLang="ru-RU" sz="2200" b="1" dirty="0" smtClean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НАУЧНО-ОБРАЗОВАТЕЛЬНЫЙ ЦЕНТР</a:t>
            </a:r>
          </a:p>
          <a:p>
            <a:pPr algn="ctr" eaLnBrk="1" hangingPunct="1"/>
            <a:r>
              <a:rPr kumimoji="0" lang="ru-RU" altLang="ru-RU" sz="2200" b="1" dirty="0" smtClean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МИРОВОГО УРОВНЯ</a:t>
            </a:r>
          </a:p>
          <a:p>
            <a:pPr algn="ctr" eaLnBrk="1" hangingPunct="1"/>
            <a:r>
              <a:rPr kumimoji="0" lang="ru-RU" altLang="ru-RU" sz="2200" b="1" dirty="0" smtClean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«ЕНИСЕЙСКАЯ СИБИРЬ»</a:t>
            </a:r>
          </a:p>
          <a:p>
            <a:pPr algn="ctr" eaLnBrk="1" hangingPunct="1"/>
            <a:endParaRPr kumimoji="0" lang="ru-RU" altLang="ru-RU" sz="2200" b="1" dirty="0" smtClean="0">
              <a:solidFill>
                <a:srgbClr val="FF6600"/>
              </a:solidFill>
              <a:latin typeface="American Typewriter"/>
              <a:ea typeface="MS PGothic" panose="020B0600070205080204" pitchFamily="34" charset="-128"/>
              <a:cs typeface="American Typewriter"/>
            </a:endParaRPr>
          </a:p>
          <a:p>
            <a:pPr algn="ctr" eaLnBrk="1" hangingPunct="1"/>
            <a:r>
              <a:rPr kumimoji="0" lang="ru-RU" altLang="ru-RU" sz="1600" b="1" dirty="0" smtClean="0">
                <a:solidFill>
                  <a:srgbClr val="0000FF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ИНСТИТУТ КОСМИЧЕСКИХ ТЕХНОЛОГИЙ ФИЦ КНЦ СО РАН</a:t>
            </a:r>
            <a:endParaRPr kumimoji="0" lang="ru-RU" altLang="ru-RU" sz="1600" b="1" dirty="0">
              <a:solidFill>
                <a:srgbClr val="0000FF"/>
              </a:solidFill>
              <a:latin typeface="American Typewriter"/>
              <a:ea typeface="MS PGothic" panose="020B0600070205080204" pitchFamily="34" charset="-128"/>
              <a:cs typeface="American Typewriter"/>
            </a:endParaRPr>
          </a:p>
          <a:p>
            <a:pPr algn="ctr" eaLnBrk="1" hangingPunct="1"/>
            <a:endParaRPr kumimoji="0" lang="ru-RU" altLang="ru-RU" sz="2200" b="1" dirty="0" smtClean="0">
              <a:solidFill>
                <a:srgbClr val="FF0000"/>
              </a:solidFill>
              <a:latin typeface="American Typewriter"/>
              <a:ea typeface="MS PGothic" panose="020B0600070205080204" pitchFamily="34" charset="-128"/>
              <a:cs typeface="American Typewriter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/>
                <a:cs typeface="Arial Black"/>
              </a:rPr>
              <a:t>«ЖКХ. ЭНЕРГЕТИКА. ЭКОЛОГИЯ»</a:t>
            </a:r>
            <a:endParaRPr lang="ru-RU" sz="20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 eaLnBrk="1" hangingPunct="1"/>
            <a:r>
              <a:rPr kumimoji="0" lang="ru-RU" altLang="ru-RU" sz="2200" b="1" dirty="0" smtClean="0">
                <a:solidFill>
                  <a:srgbClr val="FF00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КЭФ 2023</a:t>
            </a:r>
          </a:p>
          <a:p>
            <a:pPr algn="ctr" eaLnBrk="1" hangingPunct="1"/>
            <a:endParaRPr kumimoji="0" lang="ru-RU" altLang="ru-RU" sz="2200" b="1" dirty="0" smtClean="0">
              <a:solidFill>
                <a:srgbClr val="0000FF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kumimoji="0" lang="ru-RU" alt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БЕЗУГЛЕРОДНАЯ ЭЛЕКТРОГЕНЕРАЦИЯ</a:t>
            </a:r>
            <a:endParaRPr kumimoji="0" lang="ru-RU" altLang="ru-RU" sz="2000" b="1" dirty="0">
              <a:solidFill>
                <a:srgbClr val="0000FF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kumimoji="0" lang="ru-RU" alt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И НОВЫЙ ТЕХНОЛОГИЧЕСКИЙ УКЛАД</a:t>
            </a:r>
          </a:p>
          <a:p>
            <a:pPr algn="ctr" eaLnBrk="1" hangingPunct="1"/>
            <a:r>
              <a:rPr kumimoji="0" lang="ru-RU" alt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ДЛЯ ГОРОДОВ РОССИИ И БРИКС</a:t>
            </a:r>
          </a:p>
          <a:p>
            <a:pPr algn="ctr" eaLnBrk="1" hangingPunct="1"/>
            <a:r>
              <a:rPr kumimoji="0" lang="ru-RU" altLang="ru-RU" sz="20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MS PGothic" panose="020B0600070205080204" pitchFamily="34" charset="-128"/>
              </a:rPr>
              <a:t> </a:t>
            </a:r>
          </a:p>
          <a:p>
            <a:pPr algn="ctr"/>
            <a:endParaRPr kumimoji="0" lang="ru-RU" altLang="ru-RU" sz="1800" b="1" dirty="0" smtClean="0">
              <a:solidFill>
                <a:srgbClr val="FF0000"/>
              </a:solidFill>
              <a:latin typeface="Arial Black" panose="020B0A040201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1614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1" name="TextBox 17"/>
          <p:cNvSpPr txBox="1">
            <a:spLocks noChangeArrowheads="1"/>
          </p:cNvSpPr>
          <p:nvPr/>
        </p:nvSpPr>
        <p:spPr bwMode="auto">
          <a:xfrm>
            <a:off x="-541338" y="4340974"/>
            <a:ext cx="95773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kumimoji="0" lang="ru-RU" sz="1600" b="1" dirty="0" smtClean="0">
                <a:solidFill>
                  <a:srgbClr val="FF0000"/>
                </a:solidFill>
                <a:latin typeface="Arial Black" charset="0"/>
                <a:ea typeface="MS PGothic" charset="0"/>
                <a:cs typeface="MS PGothic" charset="0"/>
              </a:rPr>
              <a:t>ПЕРВЫЙ ЭТАП ПРОЕКТА </a:t>
            </a:r>
            <a:r>
              <a:rPr lang="ru-RU" sz="1600" b="1" dirty="0">
                <a:solidFill>
                  <a:srgbClr val="0000FF"/>
                </a:solidFill>
                <a:latin typeface="Arial Black"/>
                <a:cs typeface="Arial Black"/>
              </a:rPr>
              <a:t>Future </a:t>
            </a:r>
            <a:r>
              <a:rPr lang="ru-RU" sz="1600" b="1" dirty="0" err="1">
                <a:solidFill>
                  <a:srgbClr val="0000FF"/>
                </a:solidFill>
                <a:latin typeface="Arial Black"/>
                <a:cs typeface="Arial Black"/>
              </a:rPr>
              <a:t>Energy</a:t>
            </a:r>
            <a:r>
              <a:rPr lang="ru-RU" sz="1600" b="1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kumimoji="0" lang="ru-RU" sz="1600" b="1" dirty="0" smtClean="0">
                <a:solidFill>
                  <a:srgbClr val="FF0000"/>
                </a:solidFill>
                <a:latin typeface="Arial Black" charset="0"/>
                <a:ea typeface="MS PGothic" charset="0"/>
                <a:cs typeface="MS PGothic" charset="0"/>
              </a:rPr>
              <a:t> </a:t>
            </a:r>
            <a:r>
              <a:rPr kumimoji="0" lang="mr-IN" sz="1600" b="1" dirty="0" smtClean="0">
                <a:solidFill>
                  <a:srgbClr val="FF0000"/>
                </a:solidFill>
                <a:latin typeface="Arial Black" charset="0"/>
                <a:ea typeface="MS PGothic" charset="0"/>
                <a:cs typeface="MS PGothic" charset="0"/>
              </a:rPr>
              <a:t>–</a:t>
            </a:r>
            <a:r>
              <a:rPr kumimoji="0" lang="ru-RU" sz="1600" b="1" dirty="0" smtClean="0">
                <a:solidFill>
                  <a:srgbClr val="FF0000"/>
                </a:solidFill>
                <a:latin typeface="Arial Black" charset="0"/>
                <a:ea typeface="MS PGothic" charset="0"/>
                <a:cs typeface="MS PGothic" charset="0"/>
              </a:rPr>
              <a:t> ОТОПЛЕНИЕ</a:t>
            </a:r>
          </a:p>
          <a:p>
            <a:pPr algn="ctr"/>
            <a:r>
              <a:rPr kumimoji="0" lang="ru-RU" sz="1600" b="1" dirty="0" smtClean="0">
                <a:solidFill>
                  <a:srgbClr val="FF0000"/>
                </a:solidFill>
                <a:latin typeface="Arial Black" charset="0"/>
                <a:ea typeface="MS PGothic" charset="0"/>
                <a:cs typeface="MS PGothic" charset="0"/>
              </a:rPr>
              <a:t>ВТОРОЙ ЭТАП СОВМЕСТНЫЙ + ЭЛЕКТРОГЕНЕРАЦИЯ </a:t>
            </a:r>
            <a:endParaRPr kumimoji="0" lang="ru-RU" sz="1600" b="1" dirty="0">
              <a:solidFill>
                <a:srgbClr val="FF0000"/>
              </a:solidFill>
              <a:latin typeface="Arial Black" charset="0"/>
              <a:ea typeface="MS PGothic" charset="0"/>
              <a:cs typeface="MS PGothic" charset="0"/>
            </a:endParaRPr>
          </a:p>
        </p:txBody>
      </p:sp>
      <p:sp>
        <p:nvSpPr>
          <p:cNvPr id="25603" name="TextBox 17"/>
          <p:cNvSpPr txBox="1">
            <a:spLocks noChangeArrowheads="1"/>
          </p:cNvSpPr>
          <p:nvPr/>
        </p:nvSpPr>
        <p:spPr bwMode="auto">
          <a:xfrm>
            <a:off x="229991" y="503214"/>
            <a:ext cx="857261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Arial Black"/>
                <a:cs typeface="Arial Black"/>
              </a:rPr>
              <a:t>Циндао </a:t>
            </a:r>
            <a:r>
              <a:rPr lang="ru-RU" sz="1800" b="1" dirty="0" err="1" smtClean="0">
                <a:solidFill>
                  <a:srgbClr val="FF0000"/>
                </a:solidFill>
                <a:latin typeface="Arial Black"/>
                <a:cs typeface="Arial Black"/>
              </a:rPr>
              <a:t>Гужэнкоу</a:t>
            </a:r>
            <a:r>
              <a:rPr lang="ru-RU" sz="1800" b="1" dirty="0" smtClean="0">
                <a:solidFill>
                  <a:srgbClr val="FF0000"/>
                </a:solidFill>
                <a:latin typeface="Arial Black"/>
                <a:cs typeface="Arial Black"/>
              </a:rPr>
              <a:t> (Китай)</a:t>
            </a:r>
            <a:r>
              <a:rPr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ru-RU" sz="1800" b="1" dirty="0">
                <a:solidFill>
                  <a:srgbClr val="0000FF"/>
                </a:solidFill>
                <a:latin typeface="Arial Black"/>
                <a:cs typeface="Arial Black"/>
              </a:rPr>
              <a:t>Future </a:t>
            </a:r>
            <a:r>
              <a:rPr lang="ru-RU" sz="1800" b="1" dirty="0" err="1">
                <a:solidFill>
                  <a:srgbClr val="0000FF"/>
                </a:solidFill>
                <a:latin typeface="Arial Black"/>
                <a:cs typeface="Arial Black"/>
              </a:rPr>
              <a:t>Energy</a:t>
            </a:r>
            <a:r>
              <a:rPr lang="ru-RU" sz="1800" b="1" dirty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mr-IN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–</a:t>
            </a:r>
            <a:r>
              <a:rPr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Arial Black"/>
                <a:cs typeface="Arial Black"/>
              </a:rPr>
              <a:t>крупнейший </a:t>
            </a:r>
            <a:r>
              <a:rPr lang="ru-RU" sz="1800" b="1" dirty="0">
                <a:solidFill>
                  <a:srgbClr val="FF0000"/>
                </a:solidFill>
                <a:latin typeface="Arial Black"/>
                <a:cs typeface="Arial Black"/>
              </a:rPr>
              <a:t>в мире проект по созданию тепловых насосов с морской </a:t>
            </a:r>
            <a:r>
              <a:rPr lang="ru-RU" sz="1800" b="1" dirty="0" smtClean="0">
                <a:solidFill>
                  <a:srgbClr val="FF0000"/>
                </a:solidFill>
                <a:latin typeface="Arial Black"/>
                <a:cs typeface="Arial Black"/>
              </a:rPr>
              <a:t>водой на 5 </a:t>
            </a:r>
            <a:r>
              <a:rPr lang="ru-RU" sz="1800" b="1" dirty="0">
                <a:solidFill>
                  <a:srgbClr val="FF0000"/>
                </a:solidFill>
                <a:latin typeface="Arial Black"/>
                <a:cs typeface="Arial Black"/>
              </a:rPr>
              <a:t>миллионов квадратных </a:t>
            </a:r>
            <a:r>
              <a:rPr lang="ru-RU" sz="1800" b="1" dirty="0" smtClean="0">
                <a:solidFill>
                  <a:srgbClr val="FF0000"/>
                </a:solidFill>
                <a:latin typeface="Arial Black"/>
                <a:cs typeface="Arial Black"/>
              </a:rPr>
              <a:t>метров зданий! </a:t>
            </a:r>
            <a:endParaRPr kumimoji="0" lang="ru-RU" sz="1800" b="1" dirty="0">
              <a:solidFill>
                <a:srgbClr val="FF0000"/>
              </a:solidFill>
              <a:latin typeface="Arial Black"/>
              <a:ea typeface="MS PGothic" charset="0"/>
              <a:cs typeface="Arial Black"/>
            </a:endParaRP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8262" y="133882"/>
            <a:ext cx="8967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 eaLnBrk="1" hangingPunct="1"/>
            <a:r>
              <a:rPr kumimoji="0" lang="ru-RU" sz="1800" b="1" dirty="0" smtClean="0">
                <a:solidFill>
                  <a:srgbClr val="0000FF"/>
                </a:solidFill>
                <a:latin typeface="Arial Black" charset="0"/>
                <a:ea typeface="MS PGothic" charset="0"/>
                <a:cs typeface="MS PGothic" charset="0"/>
              </a:rPr>
              <a:t>ПЛАНИРУЕМОЕ ПРИМЕНЕНИЕ ПРОЕКТА В КИТАЕ:</a:t>
            </a:r>
            <a:endParaRPr kumimoji="0" lang="ru-RU" sz="1800" b="1" dirty="0">
              <a:solidFill>
                <a:srgbClr val="0000FF"/>
              </a:solidFill>
              <a:latin typeface="Arial Black" charset="0"/>
              <a:ea typeface="MS PGothic" charset="0"/>
              <a:cs typeface="MS PGothic" charset="0"/>
            </a:endParaRPr>
          </a:p>
        </p:txBody>
      </p:sp>
      <p:sp>
        <p:nvSpPr>
          <p:cNvPr id="25605" name="AutoShape 9"/>
          <p:cNvSpPr>
            <a:spLocks/>
          </p:cNvSpPr>
          <p:nvPr/>
        </p:nvSpPr>
        <p:spPr bwMode="auto">
          <a:xfrm>
            <a:off x="107950" y="86997"/>
            <a:ext cx="8928100" cy="4974271"/>
          </a:xfrm>
          <a:custGeom>
            <a:avLst/>
            <a:gdLst>
              <a:gd name="T0" fmla="*/ 4464050 w 8928101"/>
              <a:gd name="T1" fmla="*/ 0 h 6626227"/>
              <a:gd name="T2" fmla="*/ 8928097 w 8928101"/>
              <a:gd name="T3" fmla="*/ 3313110 h 6626227"/>
              <a:gd name="T4" fmla="*/ 4464050 w 8928101"/>
              <a:gd name="T5" fmla="*/ 6626219 h 6626227"/>
              <a:gd name="T6" fmla="*/ 0 w 8928101"/>
              <a:gd name="T7" fmla="*/ 3313110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6" y="-1"/>
                </a:lnTo>
                <a:cubicBezTo>
                  <a:pt x="56723" y="-1"/>
                  <a:pt x="-1" y="56723"/>
                  <a:pt x="-1" y="126695"/>
                </a:cubicBezTo>
                <a:lnTo>
                  <a:pt x="0" y="6499531"/>
                </a:lnTo>
                <a:lnTo>
                  <a:pt x="-1" y="6499530"/>
                </a:lnTo>
                <a:cubicBezTo>
                  <a:pt x="-1" y="6569503"/>
                  <a:pt x="56723" y="6626227"/>
                  <a:pt x="126695" y="6626227"/>
                </a:cubicBezTo>
                <a:lnTo>
                  <a:pt x="8801405" y="6626227"/>
                </a:lnTo>
                <a:lnTo>
                  <a:pt x="8801405" y="6626226"/>
                </a:lnTo>
                <a:cubicBezTo>
                  <a:pt x="8871377" y="6626226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0147" tIns="40078" rIns="80147" bIns="40078" anchor="ctr" anchorCtr="1"/>
          <a:lstStyle/>
          <a:p>
            <a:endParaRPr lang="ru-RU"/>
          </a:p>
        </p:txBody>
      </p:sp>
      <p:pic>
        <p:nvPicPr>
          <p:cNvPr id="3" name="Изображение 2" descr="00_vibrant_china_hero@2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1" y="1426544"/>
            <a:ext cx="7634093" cy="291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266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" y="358156"/>
            <a:ext cx="6028504" cy="46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xmlns="" id="{8BF5ED64-E587-48F1-A8CE-48691B529A0D}"/>
              </a:ext>
            </a:extLst>
          </p:cNvPr>
          <p:cNvSpPr txBox="1"/>
          <p:nvPr/>
        </p:nvSpPr>
        <p:spPr>
          <a:xfrm>
            <a:off x="28687" y="549464"/>
            <a:ext cx="8627632" cy="173130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44" tIns="34322" rIns="68644" bIns="34322" anchor="t" anchorCtr="1" compatLnSpc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Rosatom Light" pitchFamily="34" charset="-52"/>
                <a:cs typeface="Arial" pitchFamily="34" charset="0"/>
              </a:rPr>
              <a:t>СОЗДАНИЕ СЕТИ АВТОНОМНЫХ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  <a:ea typeface="Rosatom Light" pitchFamily="34" charset="-52"/>
                <a:cs typeface="Arial" pitchFamily="34" charset="0"/>
              </a:rPr>
              <a:t>ЗАРЯДНЫХ СТАНЦИЙ ДЛЯ ЭЛЕКТРОТРАНСПОРТА, 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  <a:ea typeface="ＭＳ Ｐゴシック" pitchFamily="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ГЕНЕРАЦИЯ ДОПОЛНИТЕЛЬНОЙ ЭЛЕКТРИЧЕСКОЙ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ЭНЕРГИИ </a:t>
            </a:r>
            <a:r>
              <a:rPr lang="ru-RU" b="1" dirty="0">
                <a:solidFill>
                  <a:srgbClr val="FF0000"/>
                </a:solidFill>
                <a:latin typeface="Arial Black" pitchFamily="34"/>
                <a:ea typeface="ＭＳ Ｐゴシック" pitchFamily="34"/>
              </a:rPr>
              <a:t>ИЗ НИЗКОТЕМПЕРАТУРНЫХ ИСТОЧНИКОВ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kern="0" dirty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(солнечное излучение, воздух, грунт, вода, сбросовое тепло АЭС и промышленных комплексов) </a:t>
            </a:r>
            <a:r>
              <a:rPr lang="ru-RU" sz="1800" b="1" kern="0" dirty="0">
                <a:solidFill>
                  <a:srgbClr val="FF0000"/>
                </a:solidFill>
                <a:latin typeface="Arial Black" pitchFamily="34"/>
                <a:ea typeface="ＭＳ Ｐゴシック" pitchFamily="34"/>
              </a:rPr>
              <a:t>ДЛЯ ЛЮБЫХ ОБЪЕКТОВ,</a:t>
            </a:r>
            <a:endParaRPr lang="ru-RU" sz="1800" b="1" dirty="0">
              <a:solidFill>
                <a:srgbClr val="FF0000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xmlns="" id="{7D51CAB0-063C-41C9-916E-4A4301677014}"/>
              </a:ext>
            </a:extLst>
          </p:cNvPr>
          <p:cNvSpPr txBox="1"/>
          <p:nvPr/>
        </p:nvSpPr>
        <p:spPr>
          <a:xfrm>
            <a:off x="1070251" y="254583"/>
            <a:ext cx="6732609" cy="3466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68644" tIns="34322" rIns="68644" bIns="34322" anchor="t" anchorCtr="1" compatLnSpc="1">
            <a:spAutoFit/>
          </a:bodyPr>
          <a:lstStyle/>
          <a:p>
            <a:pPr algn="ctr" defTabSz="6864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2" b="1" dirty="0">
                <a:solidFill>
                  <a:srgbClr val="0000FF"/>
                </a:solidFill>
                <a:latin typeface="Arial Black" pitchFamily="34"/>
                <a:ea typeface="Segoe UI Black" pitchFamily="34"/>
              </a:rPr>
              <a:t>РАЗВИТИЕ   ПРОЕКТА: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1FD0B00-D177-4228-B769-CFDC1152BD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5461" y="2484254"/>
            <a:ext cx="3632039" cy="220007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xmlns="" id="{2CA09813-C3AF-41F6-A713-D7186767DD8A}"/>
              </a:ext>
            </a:extLst>
          </p:cNvPr>
          <p:cNvSpPr>
            <a:spLocks/>
          </p:cNvSpPr>
          <p:nvPr/>
        </p:nvSpPr>
        <p:spPr bwMode="auto">
          <a:xfrm>
            <a:off x="84524" y="86996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4A2835-4C65-46D0-8D21-BF8D0E1C0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90" y="2477404"/>
            <a:ext cx="3879112" cy="219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DCA5D813-D5EC-4AF2-817B-22093F52C777}"/>
              </a:ext>
            </a:extLst>
          </p:cNvPr>
          <p:cNvSpPr/>
          <p:nvPr/>
        </p:nvSpPr>
        <p:spPr>
          <a:xfrm>
            <a:off x="2598670" y="4418145"/>
            <a:ext cx="3487666" cy="221113"/>
          </a:xfrm>
          <a:prstGeom prst="rightArrow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0846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104750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9">
            <a:extLst>
              <a:ext uri="{FF2B5EF4-FFF2-40B4-BE49-F238E27FC236}">
                <a16:creationId xmlns:a16="http://schemas.microsoft.com/office/drawing/2014/main" xmlns="" id="{39D86A3B-EF70-4633-B8BE-3E7C139AB2CC}"/>
              </a:ext>
            </a:extLst>
          </p:cNvPr>
          <p:cNvSpPr>
            <a:spLocks/>
          </p:cNvSpPr>
          <p:nvPr/>
        </p:nvSpPr>
        <p:spPr bwMode="auto">
          <a:xfrm>
            <a:off x="84524" y="104750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165334" y="606506"/>
            <a:ext cx="9186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ЛИДЕРСТВО РФ В РАЗВИТИИ ВОДОРОДНОГО ТРАНСПОРТА 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766" y="2948148"/>
            <a:ext cx="4293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/>
                <a:cs typeface="Arial Black"/>
              </a:rPr>
              <a:t>Экспериментальный самолет ТУ </a:t>
            </a:r>
            <a:r>
              <a:rPr lang="mr-IN" b="1" dirty="0" smtClean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lang="ru-RU" b="1" dirty="0" smtClean="0">
                <a:solidFill>
                  <a:srgbClr val="FF0000"/>
                </a:solidFill>
                <a:latin typeface="Arial Black"/>
                <a:cs typeface="Arial Black"/>
              </a:rPr>
              <a:t> 155 на водородном топливе 1989 год.</a:t>
            </a:r>
          </a:p>
        </p:txBody>
      </p:sp>
      <p:pic>
        <p:nvPicPr>
          <p:cNvPr id="5" name="Изображение 4" descr="1748306765_0_183_3161_1961_1920x0_80_0_0_5c7ddf525200c865985b62454c907049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148" y="1040804"/>
            <a:ext cx="3700536" cy="1811461"/>
          </a:xfrm>
          <a:prstGeom prst="rect">
            <a:avLst/>
          </a:prstGeom>
        </p:spPr>
      </p:pic>
      <p:pic>
        <p:nvPicPr>
          <p:cNvPr id="15" name="Изображение 14" descr="ocr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2" y="1040804"/>
            <a:ext cx="3697111" cy="181146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89706" y="3007093"/>
            <a:ext cx="4156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/>
                <a:cs typeface="Arial Black"/>
              </a:rPr>
              <a:t>Президентский автомобиль </a:t>
            </a:r>
            <a:r>
              <a:rPr lang="en-US" b="1" dirty="0" smtClean="0">
                <a:solidFill>
                  <a:srgbClr val="FF0000"/>
                </a:solidFill>
                <a:latin typeface="Arial Black"/>
                <a:cs typeface="Arial Black"/>
              </a:rPr>
              <a:t>AURUS</a:t>
            </a:r>
            <a:r>
              <a:rPr lang="ru-RU" b="1" dirty="0" smtClean="0">
                <a:solidFill>
                  <a:srgbClr val="FF0000"/>
                </a:solidFill>
                <a:latin typeface="Arial Black"/>
                <a:cs typeface="Arial Black"/>
              </a:rPr>
              <a:t> на водородном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/>
                <a:cs typeface="Arial Black"/>
              </a:rPr>
              <a:t>топливе 2023 год.</a:t>
            </a:r>
            <a:endParaRPr lang="en-US" dirty="0">
              <a:solidFill>
                <a:srgbClr val="FF0000"/>
              </a:solidFill>
              <a:latin typeface="Arial Black"/>
              <a:cs typeface="Arial Black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74953" y="3847095"/>
            <a:ext cx="918638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РАЗВИТИЕ ВОДОРОДНОГО ТРАНСПОРТА СДЕРЖИВАЕТСЯ СТОИМОСТЬЮ ВОДОРОДА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РЕШИТЬ ЗАДАЧУ ПОЗВОЛЯЕТ НИЗКОТЕМПЕРАТУРНАЯ ЭЛЕКТРОГЕНЕРАЦИЯ  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4400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104750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9">
            <a:extLst>
              <a:ext uri="{FF2B5EF4-FFF2-40B4-BE49-F238E27FC236}">
                <a16:creationId xmlns:a16="http://schemas.microsoft.com/office/drawing/2014/main" xmlns="" id="{39D86A3B-EF70-4633-B8BE-3E7C139AB2CC}"/>
              </a:ext>
            </a:extLst>
          </p:cNvPr>
          <p:cNvSpPr>
            <a:spLocks/>
          </p:cNvSpPr>
          <p:nvPr/>
        </p:nvSpPr>
        <p:spPr bwMode="auto">
          <a:xfrm>
            <a:off x="84524" y="104750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589999"/>
              </p:ext>
            </p:extLst>
          </p:nvPr>
        </p:nvGraphicFramePr>
        <p:xfrm>
          <a:off x="755650" y="814388"/>
          <a:ext cx="7172325" cy="404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Документ" r:id="rId4" imgW="6388100" imgH="5194300" progId="Word.Document.12">
                  <p:embed/>
                </p:oleObj>
              </mc:Choice>
              <mc:Fallback>
                <p:oleObj name="Документ" r:id="rId4" imgW="6388100" imgH="5194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650" y="814388"/>
                        <a:ext cx="7172325" cy="4043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103862" y="151915"/>
            <a:ext cx="91863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ПЛАН РЕАЛИЗАЦИИ ПРОЕКТА УЧАСТНИКАМИ 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И ПАРТНЕРАМИ НОЦ  «ЕНИСЕЙСКАЯ СИБИРЬ»</a:t>
            </a:r>
          </a:p>
        </p:txBody>
      </p:sp>
    </p:spTree>
    <p:extLst>
      <p:ext uri="{BB962C8B-B14F-4D97-AF65-F5344CB8AC3E}">
        <p14:creationId xmlns:p14="http://schemas.microsoft.com/office/powerpoint/2010/main" val="2618685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xmlns="" id="{69FA0F1D-27A1-439C-8C68-385007F8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1" y="259953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" name="TextBox 4">
            <a:extLst>
              <a:ext uri="{FF2B5EF4-FFF2-40B4-BE49-F238E27FC236}">
                <a16:creationId xmlns:a16="http://schemas.microsoft.com/office/drawing/2014/main" xmlns="" id="{894720E1-C21E-466D-9423-B251B9061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004" y="168535"/>
            <a:ext cx="8399532" cy="612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1800" b="1" dirty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НАУЧНО-ОБРАЗОВАТЕЛЬНЫЙ ЦЕНТР</a:t>
            </a:r>
          </a:p>
          <a:p>
            <a:pPr algn="ctr"/>
            <a:r>
              <a:rPr kumimoji="0" lang="ru-RU" altLang="ru-RU" sz="1800" b="1" dirty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МИРОВОГО </a:t>
            </a:r>
            <a:r>
              <a:rPr kumimoji="0" lang="ru-RU" altLang="ru-RU" sz="1800" b="1" dirty="0" smtClean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УРОВНЯ     «</a:t>
            </a:r>
            <a:r>
              <a:rPr kumimoji="0" lang="ru-RU" altLang="ru-RU" sz="1800" b="1" dirty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ЕНИСЕЙСКАЯ СИБИРЬ</a:t>
            </a:r>
            <a:r>
              <a:rPr kumimoji="0" lang="ru-RU" altLang="ru-RU" sz="1800" b="1" dirty="0" smtClean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»</a:t>
            </a:r>
          </a:p>
          <a:p>
            <a:pPr algn="ctr"/>
            <a:r>
              <a:rPr kumimoji="0" lang="ru-RU" altLang="ru-RU" sz="1800" b="1" dirty="0" smtClean="0">
                <a:solidFill>
                  <a:srgbClr val="FF6600"/>
                </a:solidFill>
                <a:latin typeface="American Typewriter"/>
                <a:ea typeface="MS PGothic" panose="020B0600070205080204" pitchFamily="34" charset="-128"/>
                <a:cs typeface="American Typewriter"/>
              </a:rPr>
              <a:t>ПРЕДЛАГАЕТ  ПАРТНЕРАМ ЭФФЕКТИВНОЕ СОТРУДНИЧЕСТВО </a:t>
            </a:r>
            <a:endParaRPr kumimoji="0" lang="ru-RU" altLang="ru-RU" sz="1802" dirty="0">
              <a:latin typeface="Arial" panose="020B0604020202020204" pitchFamily="34" charset="0"/>
            </a:endParaRPr>
          </a:p>
          <a:p>
            <a:pPr algn="just" eaLnBrk="1" hangingPunct="1"/>
            <a:r>
              <a:rPr kumimoji="0" lang="ru-RU" altLang="ru-RU" sz="1802" b="1" dirty="0">
                <a:latin typeface="Arial" panose="020B0604020202020204" pitchFamily="34" charset="0"/>
              </a:rPr>
              <a:t>1.Стороны заключают предварительное лицензионное 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соглашение на применение </a:t>
            </a:r>
            <a:r>
              <a:rPr kumimoji="0" lang="ru-RU" alt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патентов </a:t>
            </a:r>
            <a:r>
              <a:rPr kumimoji="0"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РФ 2692615, 2738494, </a:t>
            </a:r>
            <a:r>
              <a:rPr kumimoji="0" lang="ru-RU" alt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патента </a:t>
            </a:r>
            <a:r>
              <a:rPr kumimoji="0"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ЕАПО </a:t>
            </a:r>
            <a:r>
              <a:rPr kumimoji="0" lang="ru-RU" altLang="ru-RU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№ 037428 </a:t>
            </a:r>
            <a:r>
              <a:rPr kumimoji="0" lang="ru-RU" alt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международных заявок РСТ</a:t>
            </a:r>
            <a:r>
              <a:rPr kumimoji="0" lang="en-US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/RU 20</a:t>
            </a:r>
            <a:r>
              <a:rPr kumimoji="0" lang="ru-RU" altLang="ru-RU" sz="1800" b="1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21/000040, ЕПВ 9003092 КНР </a:t>
            </a:r>
            <a:r>
              <a:rPr kumimoji="0" lang="ru-RU" altLang="ru-RU" sz="1800" b="1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343981619</a:t>
            </a:r>
            <a:r>
              <a:rPr kumimoji="0" lang="ru-RU" altLang="ru-RU" sz="1800" b="1" dirty="0" smtClean="0">
                <a:solidFill>
                  <a:srgbClr val="0000CC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 </a:t>
            </a:r>
            <a:endParaRPr kumimoji="0" lang="ru-RU" altLang="ru-RU" sz="1802" b="1" dirty="0">
              <a:latin typeface="Arial" panose="020B0604020202020204" pitchFamily="34" charset="0"/>
            </a:endParaRPr>
          </a:p>
          <a:p>
            <a:pPr algn="just" eaLnBrk="1" hangingPunct="1"/>
            <a:r>
              <a:rPr kumimoji="0" lang="ru-RU" altLang="ru-RU" sz="1802" b="1" dirty="0">
                <a:latin typeface="Arial" panose="020B0604020202020204" pitchFamily="34" charset="0"/>
              </a:rPr>
              <a:t>2. С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тороны </a:t>
            </a:r>
            <a:r>
              <a:rPr kumimoji="0" lang="ru-RU" altLang="ru-RU" sz="1802" b="1" dirty="0">
                <a:latin typeface="Arial" panose="020B0604020202020204" pitchFamily="34" charset="0"/>
              </a:rPr>
              <a:t>создают 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пилотные экземпляры автономных энергосистем для электромобилей и стационарных объектов. </a:t>
            </a:r>
            <a:endParaRPr kumimoji="0" lang="ru-RU" altLang="ru-RU" sz="1802" dirty="0">
              <a:latin typeface="Arial" panose="020B0604020202020204" pitchFamily="34" charset="0"/>
            </a:endParaRPr>
          </a:p>
          <a:p>
            <a:pPr algn="just" eaLnBrk="1" hangingPunct="1"/>
            <a:r>
              <a:rPr kumimoji="0" lang="ru-RU" altLang="ru-RU" sz="1802" b="1" dirty="0">
                <a:latin typeface="Arial" panose="020B0604020202020204" pitchFamily="34" charset="0"/>
              </a:rPr>
              <a:t>3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. Стороны создают СТАРТАП в российской, европейской либо другой юрисдикции определяют </a:t>
            </a:r>
            <a:r>
              <a:rPr kumimoji="0" lang="ru-RU" altLang="ru-RU" sz="1802" b="1" dirty="0">
                <a:latin typeface="Arial" panose="020B0604020202020204" pitchFamily="34" charset="0"/>
              </a:rPr>
              <a:t>направления и планы 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развития с выводом на </a:t>
            </a:r>
            <a:r>
              <a:rPr kumimoji="0" lang="en-US" altLang="ru-RU" sz="1802" b="1" dirty="0" smtClean="0">
                <a:latin typeface="Arial" panose="020B0604020202020204" pitchFamily="34" charset="0"/>
              </a:rPr>
              <a:t>IPO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.</a:t>
            </a:r>
            <a:endParaRPr kumimoji="0" lang="ru-RU" altLang="ru-RU" sz="1802" dirty="0">
              <a:latin typeface="Arial" panose="020B0604020202020204" pitchFamily="34" charset="0"/>
            </a:endParaRPr>
          </a:p>
          <a:p>
            <a:pPr algn="just" eaLnBrk="1" hangingPunct="1"/>
            <a:r>
              <a:rPr kumimoji="0" lang="ru-RU" altLang="ru-RU" sz="1802" b="1" dirty="0">
                <a:latin typeface="Arial" panose="020B0604020202020204" pitchFamily="34" charset="0"/>
              </a:rPr>
              <a:t>4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. Основной доход партнеров </a:t>
            </a:r>
            <a:r>
              <a:rPr kumimoji="0" lang="mr-IN" altLang="ru-RU" sz="1802" b="1" dirty="0" smtClean="0">
                <a:latin typeface="Arial" panose="020B0604020202020204" pitchFamily="34" charset="0"/>
              </a:rPr>
              <a:t>–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 собственное производство, продажа лицензий, участие в производствах мирового автопрома и </a:t>
            </a:r>
            <a:r>
              <a:rPr kumimoji="0" lang="ru-RU" altLang="ru-RU" sz="1802" b="1" dirty="0" err="1" smtClean="0">
                <a:latin typeface="Arial" panose="020B0604020202020204" pitchFamily="34" charset="0"/>
              </a:rPr>
              <a:t>энергопрома</a:t>
            </a:r>
            <a:r>
              <a:rPr kumimoji="0" lang="ru-RU" altLang="ru-RU" sz="1802" b="1" dirty="0" smtClean="0">
                <a:latin typeface="Arial" panose="020B0604020202020204" pitchFamily="34" charset="0"/>
              </a:rPr>
              <a:t>.</a:t>
            </a:r>
            <a:endParaRPr kumimoji="0" lang="ru-RU" altLang="ru-RU" sz="1802" b="1" dirty="0" smtClean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r>
              <a:rPr kumimoji="0" lang="ru-RU" altLang="ru-RU" sz="1802" b="1" dirty="0" smtClean="0">
                <a:latin typeface="Arial" panose="020B0604020202020204" pitchFamily="34" charset="0"/>
                <a:ea typeface="MS PGothic" panose="020B0600070205080204" pitchFamily="34" charset="-128"/>
              </a:rPr>
              <a:t>Руководитель проекта - Баякин </a:t>
            </a:r>
            <a:r>
              <a:rPr kumimoji="0" lang="ru-RU" altLang="ru-RU" sz="1802" b="1" dirty="0">
                <a:latin typeface="Arial" panose="020B0604020202020204" pitchFamily="34" charset="0"/>
                <a:ea typeface="MS PGothic" panose="020B0600070205080204" pitchFamily="34" charset="-128"/>
              </a:rPr>
              <a:t>Сергей Геннадьевич</a:t>
            </a:r>
          </a:p>
          <a:p>
            <a:pPr algn="ctr" eaLnBrk="1" hangingPunct="1"/>
            <a:r>
              <a:rPr kumimoji="0" lang="ru-RU" altLang="ru-RU" sz="1351" dirty="0">
                <a:latin typeface="Arial" panose="020B0604020202020204" pitchFamily="34" charset="0"/>
                <a:ea typeface="MS PGothic" panose="020B0600070205080204" pitchFamily="34" charset="-128"/>
              </a:rPr>
              <a:t> к.т.н. Академик МАНЭБ автор  проекта      +7-902-940-52-38          </a:t>
            </a:r>
            <a:r>
              <a:rPr kumimoji="0" lang="en-US" altLang="ru-RU" sz="1351" dirty="0">
                <a:latin typeface="Arial" panose="020B0604020202020204" pitchFamily="34" charset="0"/>
                <a:ea typeface="MS PGothic" panose="020B0600070205080204" pitchFamily="34" charset="-128"/>
              </a:rPr>
              <a:t>mitra53@mail.ru</a:t>
            </a:r>
            <a:endParaRPr kumimoji="0" lang="ru-RU" altLang="ru-RU" sz="1351" b="1" dirty="0"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kumimoji="0" lang="ru-RU" altLang="ru-RU" sz="1802" dirty="0">
              <a:solidFill>
                <a:srgbClr val="0000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kumimoji="0" lang="ru-RU" altLang="ru-RU" sz="1802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kumimoji="0" lang="ru-RU" altLang="ru-RU" sz="1802" b="1" dirty="0">
              <a:solidFill>
                <a:srgbClr val="FF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kumimoji="0" lang="ru-RU" altLang="ru-RU" sz="1802" dirty="0">
              <a:solidFill>
                <a:srgbClr val="0000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algn="ctr" eaLnBrk="1" hangingPunct="1"/>
            <a:endParaRPr kumimoji="0" lang="ru-RU" altLang="ru-RU" sz="1802" dirty="0">
              <a:solidFill>
                <a:srgbClr val="0000FF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7650" name="AutoShape 9">
            <a:extLst>
              <a:ext uri="{FF2B5EF4-FFF2-40B4-BE49-F238E27FC236}">
                <a16:creationId xmlns:a16="http://schemas.microsoft.com/office/drawing/2014/main" xmlns="" id="{1C78284C-213C-43E8-A19A-4E5210F1AD6D}"/>
              </a:ext>
            </a:extLst>
          </p:cNvPr>
          <p:cNvSpPr>
            <a:spLocks/>
          </p:cNvSpPr>
          <p:nvPr/>
        </p:nvSpPr>
        <p:spPr bwMode="auto">
          <a:xfrm>
            <a:off x="97104" y="86997"/>
            <a:ext cx="8957883" cy="4974270"/>
          </a:xfrm>
          <a:custGeom>
            <a:avLst/>
            <a:gdLst>
              <a:gd name="T0" fmla="*/ 4464050 w 8928101"/>
              <a:gd name="T1" fmla="*/ 0 h 6626227"/>
              <a:gd name="T2" fmla="*/ 8928100 w 8928101"/>
              <a:gd name="T3" fmla="*/ 3313113 h 6626227"/>
              <a:gd name="T4" fmla="*/ 4464050 w 8928101"/>
              <a:gd name="T5" fmla="*/ 6626225 h 6626227"/>
              <a:gd name="T6" fmla="*/ 0 w 8928101"/>
              <a:gd name="T7" fmla="*/ 3313113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6" y="-1"/>
                </a:lnTo>
                <a:cubicBezTo>
                  <a:pt x="56723" y="-1"/>
                  <a:pt x="-1" y="56723"/>
                  <a:pt x="-1" y="126695"/>
                </a:cubicBezTo>
                <a:lnTo>
                  <a:pt x="0" y="6499531"/>
                </a:lnTo>
                <a:lnTo>
                  <a:pt x="-1" y="6499530"/>
                </a:lnTo>
                <a:cubicBezTo>
                  <a:pt x="-1" y="6569503"/>
                  <a:pt x="56723" y="6626227"/>
                  <a:pt x="126695" y="6626227"/>
                </a:cubicBezTo>
                <a:lnTo>
                  <a:pt x="8801405" y="6626227"/>
                </a:lnTo>
                <a:lnTo>
                  <a:pt x="8801405" y="6626226"/>
                </a:lnTo>
                <a:cubicBezTo>
                  <a:pt x="8871377" y="6626226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104750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9">
            <a:extLst>
              <a:ext uri="{FF2B5EF4-FFF2-40B4-BE49-F238E27FC236}">
                <a16:creationId xmlns:a16="http://schemas.microsoft.com/office/drawing/2014/main" xmlns="" id="{39D86A3B-EF70-4633-B8BE-3E7C139AB2CC}"/>
              </a:ext>
            </a:extLst>
          </p:cNvPr>
          <p:cNvSpPr>
            <a:spLocks/>
          </p:cNvSpPr>
          <p:nvPr/>
        </p:nvSpPr>
        <p:spPr bwMode="auto">
          <a:xfrm>
            <a:off x="84524" y="104750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BB3D37-4195-4433-8E3B-A7559E70F662}"/>
              </a:ext>
            </a:extLst>
          </p:cNvPr>
          <p:cNvSpPr txBox="1"/>
          <p:nvPr/>
        </p:nvSpPr>
        <p:spPr>
          <a:xfrm>
            <a:off x="306573" y="215021"/>
            <a:ext cx="8521594" cy="4616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b="1" dirty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ФИЗИЧЕСКИЕ ОСНОВЫ ПРОЦЕССА: </a:t>
            </a:r>
            <a:endParaRPr lang="ru-RU" altLang="ru-RU" b="1" dirty="0" smtClean="0">
              <a:latin typeface="Arial Black" panose="020B0A04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altLang="ru-RU" b="1" dirty="0">
              <a:latin typeface="Arial Black" panose="020B0A04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ПРАКТИЧЕСКИ ЕДИНСТВЕННЫМ ИСТОЧНИКОМ ЭНЕРГИИ ДЛЯ НАШЕЙ ПЛАНЕТЫ ЯВЛЯЕТСЯ СОЛНЦЕ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 dirty="0">
                <a:solidFill>
                  <a:srgbClr val="0000FF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ПРОЧИЕ ИСТОЧНИКИ ЭЕРГИИ (сжигаемые, ветряные, гидравлические) ЯВЛЯЮТСЯ ПРОИЗВОДНЫМИ ОТ ТРАНСФОРМАЦИИ  </a:t>
            </a:r>
            <a:r>
              <a:rPr lang="ru-RU" altLang="ru-RU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ТЕРМОЯДЕРНОЙ СОЛНЕЧНОЙ ЭНЕРГИИ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altLang="ru-RU" b="1">
                <a:solidFill>
                  <a:srgbClr val="0000FF"/>
                </a:solidFill>
                <a:latin typeface="Arial Black" panose="020B0A04020102020204" pitchFamily="34" charset="0"/>
              </a:rPr>
              <a:t> </a:t>
            </a:r>
            <a:r>
              <a:rPr lang="ru-RU" altLang="ru-RU" b="1" smtClean="0">
                <a:solidFill>
                  <a:srgbClr val="0000FF"/>
                </a:solidFill>
                <a:latin typeface="Arial Black" panose="020B0A04020102020204" pitchFamily="34" charset="0"/>
              </a:rPr>
              <a:t>СОЛНЕЧНАЯ </a:t>
            </a:r>
            <a:r>
              <a:rPr lang="ru-RU" altLang="ru-RU" b="1" dirty="0">
                <a:solidFill>
                  <a:srgbClr val="0000FF"/>
                </a:solidFill>
                <a:latin typeface="Arial Black" panose="020B0A04020102020204" pitchFamily="34" charset="0"/>
              </a:rPr>
              <a:t>ПОСТОЯННАЯ НА ЗЕМЛЕ СОСТАВЛЯЕТ 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1367 </a:t>
            </a:r>
            <a:r>
              <a:rPr lang="ru-RU" altLang="ru-RU" sz="2400" b="1" u="sng" dirty="0">
                <a:solidFill>
                  <a:srgbClr val="FF0000"/>
                </a:solidFill>
                <a:latin typeface="Arial Black" panose="020B0A04020102020204" pitchFamily="34" charset="0"/>
                <a:hlinkClick r:id="rId3" tooltip="Ватт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вт</a:t>
            </a:r>
            <a:r>
              <a:rPr lang="ru-RU" altLang="ru-RU" sz="2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/</a:t>
            </a:r>
            <a:r>
              <a:rPr lang="ru-RU" altLang="ru-RU" sz="2400" b="1" u="sng" dirty="0">
                <a:solidFill>
                  <a:srgbClr val="FF0000"/>
                </a:solidFill>
                <a:latin typeface="Arial Black" panose="020B0A04020102020204" pitchFamily="34" charset="0"/>
                <a:hlinkClick r:id="rId4" tooltip="Метр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</a:t>
            </a:r>
            <a:r>
              <a:rPr lang="ru-RU" altLang="ru-RU" sz="2400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² </a:t>
            </a:r>
            <a:endParaRPr lang="ru-RU" altLang="ru-RU" b="1" u="sng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altLang="ru-RU" b="1" dirty="0" smtClean="0"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НОВЫЙ ТЕХНОЛОГИЧЕСКИЙ УКЛАД, А ИМЕННО:</a:t>
            </a:r>
          </a:p>
          <a:p>
            <a:pPr algn="ctr"/>
            <a:r>
              <a:rPr lang="ru-RU" altLang="ru-RU" b="1" dirty="0" smtClean="0">
                <a:solidFill>
                  <a:srgbClr val="0000FF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БЕЗУГЛЕРОДНАЯ ГЕНЕРАЦИЯ </a:t>
            </a:r>
            <a:r>
              <a:rPr lang="ru-RU" altLang="ru-RU" b="1" dirty="0">
                <a:solidFill>
                  <a:srgbClr val="0000FF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ЭЛЕКТРИЧЕСКОЙ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b="1" dirty="0">
                <a:solidFill>
                  <a:srgbClr val="0000FF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ЭНЕРГИИ </a:t>
            </a:r>
            <a:r>
              <a:rPr lang="ru-RU" b="1" dirty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ИЗ НИЗКОТЕМПЕРАТУРНЫХ </a:t>
            </a:r>
            <a:r>
              <a:rPr lang="ru-RU" b="1" dirty="0" smtClean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ИСТОЧНИКОВ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kern="0" dirty="0" smtClean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(</a:t>
            </a:r>
            <a:r>
              <a:rPr lang="ru-RU" sz="1800" b="1" kern="0" dirty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солнечное излучение, воздух, грунт, вода, </a:t>
            </a:r>
            <a:r>
              <a:rPr lang="ru-RU" b="1" kern="0" dirty="0" smtClean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избыточн</a:t>
            </a:r>
            <a:r>
              <a:rPr lang="ru-RU" sz="1800" b="1" kern="0" dirty="0" smtClean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ое </a:t>
            </a:r>
            <a:r>
              <a:rPr lang="ru-RU" sz="1800" b="1" kern="0" dirty="0">
                <a:solidFill>
                  <a:srgbClr val="0000FF"/>
                </a:solidFill>
                <a:latin typeface="Arial Black" pitchFamily="34"/>
                <a:ea typeface="ＭＳ Ｐゴシック" pitchFamily="34"/>
              </a:rPr>
              <a:t>тепло АЭС и промышленных комплексов) </a:t>
            </a:r>
            <a:endParaRPr lang="ru-RU" sz="1800" b="1" kern="0" dirty="0" smtClean="0">
              <a:solidFill>
                <a:srgbClr val="0000FF"/>
              </a:solidFill>
              <a:latin typeface="Arial Black" pitchFamily="34"/>
              <a:ea typeface="ＭＳ Ｐゴシック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altLang="ru-RU" b="1" dirty="0" smtClean="0">
                <a:solidFill>
                  <a:srgbClr val="0000FF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ПОЗВОЛЯЕТ ОБЕСПЕЧИТЬ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БОЛЬШУЮ ЧАСТЬ </a:t>
            </a:r>
            <a:r>
              <a:rPr lang="ru-RU" altLang="ru-RU" sz="1800" b="1" dirty="0">
                <a:solidFill>
                  <a:srgbClr val="0000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МИРОВОЙ ПОТРЕБНОСТИ В </a:t>
            </a:r>
            <a:r>
              <a:rPr lang="ru-RU" altLang="ru-RU" sz="1800" b="1" dirty="0" smtClean="0">
                <a:solidFill>
                  <a:srgbClr val="0000FF"/>
                </a:solidFill>
                <a:latin typeface="Arial Black" panose="020B0A04020102020204" pitchFamily="34" charset="0"/>
                <a:ea typeface="ＭＳ Ｐゴシック" panose="020B0600070205080204" pitchFamily="34" charset="-128"/>
              </a:rPr>
              <a:t>ЭЛЕКТРИЧЕСКОЙ ЭНЕРГИИ  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xmlns="" id="{082E6D98-43A9-4788-B42F-3DBAB9001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68" y="435217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6C0F30C8-AA31-4CB7-89D6-B5A3B2D837AE}"/>
              </a:ext>
            </a:extLst>
          </p:cNvPr>
          <p:cNvSpPr txBox="1"/>
          <p:nvPr/>
        </p:nvSpPr>
        <p:spPr>
          <a:xfrm>
            <a:off x="276626" y="166883"/>
            <a:ext cx="8175679" cy="1685846"/>
          </a:xfrm>
          <a:prstGeom prst="rect">
            <a:avLst/>
          </a:prstGeom>
          <a:noFill/>
          <a:ln cap="flat">
            <a:noFill/>
          </a:ln>
        </p:spPr>
        <p:txBody>
          <a:bodyPr wrap="square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FF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ТЕОРЕТИЧЕСКАЯ ОСНОВА БЕЗУГЛЕРОДНОЙ ЭЛЕКТРОГЕНЕРАЦИИ</a:t>
            </a:r>
            <a:r>
              <a:rPr lang="ru-RU" altLang="ru-RU" b="1" dirty="0" smtClean="0">
                <a:solidFill>
                  <a:srgbClr val="0000CC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</a:t>
            </a:r>
            <a:endParaRPr lang="ru-RU" altLang="ru-RU" b="1" dirty="0">
              <a:solidFill>
                <a:srgbClr val="0000CC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ctr" eaLnBrk="1" hangingPunct="1"/>
            <a:r>
              <a:rPr lang="ru-RU" altLang="ru-RU" sz="1351" dirty="0">
                <a:solidFill>
                  <a:srgbClr val="FF0000"/>
                </a:solidFill>
                <a:latin typeface="Arial Black" panose="020B0A04020102020204" pitchFamily="34" charset="0"/>
              </a:rPr>
              <a:t> </a:t>
            </a:r>
            <a:r>
              <a:rPr lang="ru-RU" altLang="ru-RU" sz="1351" dirty="0">
                <a:latin typeface="Arial Black" panose="020B0A04020102020204" pitchFamily="34" charset="0"/>
              </a:rPr>
              <a:t>ТЕОРИЯ:  </a:t>
            </a:r>
            <a:r>
              <a:rPr lang="ru-RU" altLang="ru-RU" sz="1351" b="1" dirty="0">
                <a:solidFill>
                  <a:srgbClr val="FF0000"/>
                </a:solidFill>
                <a:latin typeface="Arial Black" panose="020B0A04020102020204" pitchFamily="34" charset="0"/>
              </a:rPr>
              <a:t>ЛОРД КЕЛЬВИН </a:t>
            </a:r>
            <a:r>
              <a:rPr lang="ru-RU" altLang="ru-RU" sz="1351" b="1" dirty="0">
                <a:latin typeface="Arial Black" panose="020B0A04020102020204" pitchFamily="34" charset="0"/>
              </a:rPr>
              <a:t>ИЗОБРЕЛ ТЕПЛОВОЙ НАСОС, </a:t>
            </a:r>
          </a:p>
          <a:p>
            <a:pPr algn="ctr" eaLnBrk="1" hangingPunct="1"/>
            <a:r>
              <a:rPr lang="ru-RU" altLang="ru-RU" sz="1351" b="1" dirty="0">
                <a:latin typeface="Arial Black" panose="020B0A04020102020204" pitchFamily="34" charset="0"/>
              </a:rPr>
              <a:t>СВЯЩЕННИК </a:t>
            </a:r>
            <a:r>
              <a:rPr lang="ru-RU" altLang="ru-RU" sz="1351" b="1" dirty="0">
                <a:solidFill>
                  <a:srgbClr val="FF0000"/>
                </a:solidFill>
                <a:latin typeface="Arial Black" panose="020B0A04020102020204" pitchFamily="34" charset="0"/>
              </a:rPr>
              <a:t>РОБЕРТ СТИРЛИНГ</a:t>
            </a:r>
            <a:r>
              <a:rPr lang="ru-RU" altLang="ru-RU" sz="1351" b="1" dirty="0">
                <a:latin typeface="Arial Black" panose="020B0A04020102020204" pitchFamily="34" charset="0"/>
              </a:rPr>
              <a:t> ИЗОБРЕЛ ДВИГАТЕЛЬ, </a:t>
            </a:r>
          </a:p>
          <a:p>
            <a:pPr algn="ctr" eaLnBrk="1" hangingPunct="1"/>
            <a:r>
              <a:rPr lang="ru-RU" altLang="ru-RU" sz="1351" b="1" dirty="0">
                <a:latin typeface="Arial Black" panose="020B0A04020102020204" pitchFamily="34" charset="0"/>
              </a:rPr>
              <a:t>УЧЕНЫЙ </a:t>
            </a:r>
            <a:r>
              <a:rPr lang="ru-RU" altLang="ru-RU" sz="1351" b="1" dirty="0">
                <a:solidFill>
                  <a:srgbClr val="FF0000"/>
                </a:solidFill>
                <a:latin typeface="Arial Black" panose="020B0A04020102020204" pitchFamily="34" charset="0"/>
              </a:rPr>
              <a:t>ДЖЕЙМС МАКСВЕЛЛ</a:t>
            </a:r>
            <a:r>
              <a:rPr lang="ru-RU" altLang="ru-RU" sz="1351" b="1" dirty="0">
                <a:latin typeface="Arial Black" panose="020B0A04020102020204" pitchFamily="34" charset="0"/>
              </a:rPr>
              <a:t> </a:t>
            </a:r>
            <a:r>
              <a:rPr lang="ru-RU" altLang="ru-RU" sz="1351" b="1" dirty="0" smtClean="0">
                <a:latin typeface="Arial Black" panose="020B0A04020102020204" pitchFamily="34" charset="0"/>
              </a:rPr>
              <a:t>ОБОСНОВАЛ НОВУЮ ИДЕЮ </a:t>
            </a:r>
          </a:p>
          <a:p>
            <a:pPr algn="ctr" eaLnBrk="1" hangingPunct="1"/>
            <a:r>
              <a:rPr lang="ru-RU" altLang="ru-RU" sz="1351" b="1" dirty="0" smtClean="0">
                <a:latin typeface="Arial Black" panose="020B0A04020102020204" pitchFamily="34" charset="0"/>
              </a:rPr>
              <a:t>2-го НАЧАЛА ТЕРМОДИНАМИКИ </a:t>
            </a:r>
            <a:r>
              <a:rPr lang="ru-RU" altLang="ru-RU" sz="1351" b="1" dirty="0" smtClean="0">
                <a:solidFill>
                  <a:srgbClr val="FF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КОНСТАНТИН ЦИОЛКОВСКИЙ </a:t>
            </a:r>
          </a:p>
          <a:p>
            <a:pPr algn="ctr" eaLnBrk="1" hangingPunct="1"/>
            <a:r>
              <a:rPr lang="ru-RU" altLang="ru-RU" sz="1351" b="1" dirty="0" smtClean="0">
                <a:solidFill>
                  <a:srgbClr val="000000"/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ПРЕДЛОЖИЛ НИЗКОТЕМПЕРАТУРНУЮ ЭЛЕКТРОГЕНЕРАЦИЮ</a:t>
            </a:r>
            <a:endParaRPr lang="ru-RU" altLang="ru-RU" sz="1351" b="1" dirty="0">
              <a:solidFill>
                <a:srgbClr val="000000"/>
              </a:solidFill>
              <a:latin typeface="Arial Black" panose="020B0A04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147" name="AutoShape 9">
            <a:extLst>
              <a:ext uri="{FF2B5EF4-FFF2-40B4-BE49-F238E27FC236}">
                <a16:creationId xmlns:a16="http://schemas.microsoft.com/office/drawing/2014/main" xmlns="" id="{C213DA9E-2E24-4302-98AB-FC36F360FA77}"/>
              </a:ext>
            </a:extLst>
          </p:cNvPr>
          <p:cNvSpPr>
            <a:spLocks/>
          </p:cNvSpPr>
          <p:nvPr/>
        </p:nvSpPr>
        <p:spPr bwMode="auto">
          <a:xfrm>
            <a:off x="84524" y="86997"/>
            <a:ext cx="8959583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4A9D58-EA36-48CE-BF56-255ECFCC7534}"/>
              </a:ext>
            </a:extLst>
          </p:cNvPr>
          <p:cNvSpPr txBox="1"/>
          <p:nvPr/>
        </p:nvSpPr>
        <p:spPr>
          <a:xfrm>
            <a:off x="186117" y="3951049"/>
            <a:ext cx="8697594" cy="946926"/>
          </a:xfrm>
          <a:prstGeom prst="rect">
            <a:avLst/>
          </a:prstGeom>
          <a:noFill/>
          <a:ln cap="flat">
            <a:noFill/>
          </a:ln>
        </p:spPr>
        <p:txBody>
          <a:bodyPr wrap="square" anchorCtr="1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1" b="1" kern="0" dirty="0">
                <a:latin typeface="Arial Black" panose="020B0A04020102020204" pitchFamily="34" charset="0"/>
              </a:rPr>
              <a:t>ПРАКТИКА:  </a:t>
            </a:r>
            <a:r>
              <a:rPr lang="ru-RU" sz="1351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СОВРЕМЕННЫЕ ТЕХНИЧЕСКИЕ СРЕДСТВА -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51" b="1" kern="0" dirty="0">
                <a:latin typeface="Arial Black" panose="020B0A04020102020204" pitchFamily="34" charset="0"/>
              </a:rPr>
              <a:t>(высокоскоростные турбогенераторы, высокочастотная силовая электроника) </a:t>
            </a:r>
            <a:r>
              <a:rPr lang="ru-RU" sz="1351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ПОЗВОЛИЛИ СОЗДАТЬ УСТРОЙСТВО ГЕНЕРАЦИИ ЭЛЕКТРИЧЕСКОЙ МОЩНОСТИ ИЗ НИЗКОТЕМПЕРАТУРНЫХ ИСТОЧНИКОВ С КПД ДО 80%</a:t>
            </a:r>
            <a:r>
              <a:rPr lang="ru-RU" sz="1501" b="1" dirty="0">
                <a:solidFill>
                  <a:srgbClr val="FF0000"/>
                </a:solidFill>
                <a:latin typeface="Arial Black" panose="020B0A04020102020204" pitchFamily="34" charset="0"/>
                <a:ea typeface="Segoe UI Black" pitchFamily="34"/>
              </a:rPr>
              <a:t> </a:t>
            </a:r>
          </a:p>
        </p:txBody>
      </p:sp>
      <p:pic>
        <p:nvPicPr>
          <p:cNvPr id="6149" name="Рисунок 5">
            <a:extLst>
              <a:ext uri="{FF2B5EF4-FFF2-40B4-BE49-F238E27FC236}">
                <a16:creationId xmlns:a16="http://schemas.microsoft.com/office/drawing/2014/main" xmlns="" id="{3E450DB7-92BD-447B-B067-C88930B6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570" y="1943229"/>
            <a:ext cx="2181443" cy="181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Рисунок 7">
            <a:extLst>
              <a:ext uri="{FF2B5EF4-FFF2-40B4-BE49-F238E27FC236}">
                <a16:creationId xmlns:a16="http://schemas.microsoft.com/office/drawing/2014/main" xmlns="" id="{D7FC7F57-C3BD-40DC-84F4-82FADB5B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6" y="2298597"/>
            <a:ext cx="966292" cy="1382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Рисунок 9">
            <a:extLst>
              <a:ext uri="{FF2B5EF4-FFF2-40B4-BE49-F238E27FC236}">
                <a16:creationId xmlns:a16="http://schemas.microsoft.com/office/drawing/2014/main" xmlns="" id="{A8E2BA1D-6EC1-4908-A172-1410C9DF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17" y="784411"/>
            <a:ext cx="1291833" cy="135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7">
            <a:extLst>
              <a:ext uri="{FF2B5EF4-FFF2-40B4-BE49-F238E27FC236}">
                <a16:creationId xmlns:a16="http://schemas.microsoft.com/office/drawing/2014/main" xmlns="" id="{38BC77AE-CE10-4314-AD32-ACA81731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6" y="784411"/>
            <a:ext cx="980380" cy="111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AF6F0E0-AD2E-44B7-B703-DFDCFFE04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597" y="1943229"/>
            <a:ext cx="2211444" cy="18137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47180BC-24D9-433A-B0DD-BC536A64DB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712464">
            <a:off x="5720577" y="2476480"/>
            <a:ext cx="1536250" cy="1576571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04C674EF-13FC-484F-8C6A-3F602D93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562" y="3650967"/>
            <a:ext cx="1693545" cy="600164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ru-RU" altLang="ru-RU" sz="1100" b="1" dirty="0">
                <a:solidFill>
                  <a:srgbClr val="FF0000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ОБЛАСТЬ ЭЛЕКТРОГЕНЕРАЦИИ</a:t>
            </a:r>
          </a:p>
          <a:p>
            <a:pPr algn="ctr" eaLnBrk="1" hangingPunct="1"/>
            <a:r>
              <a:rPr kumimoji="0" lang="ru-RU" altLang="ru-RU" sz="1100" b="1" dirty="0">
                <a:solidFill>
                  <a:srgbClr val="FF0000"/>
                </a:solidFill>
                <a:latin typeface="Trebuchet MS" panose="020B0603020202020204" pitchFamily="34" charset="0"/>
                <a:ea typeface="MS PGothic" panose="020B0600070205080204" pitchFamily="34" charset="-128"/>
              </a:rPr>
              <a:t>до 80% ЭНТАЛЬПИИ</a:t>
            </a:r>
          </a:p>
        </p:txBody>
      </p:sp>
      <p:pic>
        <p:nvPicPr>
          <p:cNvPr id="6" name="Изображение 5" descr="Циолковский К.Э. 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493" y="2237129"/>
            <a:ext cx="1031320" cy="14138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104750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9">
            <a:extLst>
              <a:ext uri="{FF2B5EF4-FFF2-40B4-BE49-F238E27FC236}">
                <a16:creationId xmlns:a16="http://schemas.microsoft.com/office/drawing/2014/main" xmlns="" id="{39D86A3B-EF70-4633-B8BE-3E7C139AB2CC}"/>
              </a:ext>
            </a:extLst>
          </p:cNvPr>
          <p:cNvSpPr>
            <a:spLocks/>
          </p:cNvSpPr>
          <p:nvPr/>
        </p:nvSpPr>
        <p:spPr bwMode="auto">
          <a:xfrm>
            <a:off x="84524" y="104750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BB3D37-4195-4433-8E3B-A7559E70F662}"/>
              </a:ext>
            </a:extLst>
          </p:cNvPr>
          <p:cNvSpPr txBox="1"/>
          <p:nvPr/>
        </p:nvSpPr>
        <p:spPr>
          <a:xfrm>
            <a:off x="306573" y="414105"/>
            <a:ext cx="852159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0000FF"/>
                </a:solidFill>
                <a:latin typeface="Arial Black"/>
                <a:cs typeface="Arial Black"/>
              </a:rPr>
              <a:t>НИЗКОТЕМПЕРАТУРНАЯ ЭЛЕКТРОГЕНЕРАЦИЯ </a:t>
            </a:r>
          </a:p>
          <a:p>
            <a:pPr algn="ctr" fontAlgn="base"/>
            <a:r>
              <a:rPr lang="ru-RU" b="1" dirty="0" smtClean="0">
                <a:solidFill>
                  <a:srgbClr val="0000FF"/>
                </a:solidFill>
                <a:latin typeface="Arial Black"/>
                <a:cs typeface="Arial Black"/>
              </a:rPr>
              <a:t>ОБЛАДАЕТ СЛЕДУЮЩИМИ НЕОСПОРИМЫМИ ПРЕИМУЩЕСТВАМИ:</a:t>
            </a:r>
          </a:p>
          <a:p>
            <a:pPr algn="ctr" fontAlgn="base"/>
            <a:endParaRPr lang="ru-RU" dirty="0" smtClean="0">
              <a:solidFill>
                <a:srgbClr val="0000FF"/>
              </a:solidFill>
              <a:latin typeface="Arial Black"/>
              <a:cs typeface="Arial Black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 smtClean="0">
                <a:latin typeface="Arial Black"/>
                <a:cs typeface="Arial Black"/>
              </a:rPr>
              <a:t>Неограниченное </a:t>
            </a:r>
            <a:r>
              <a:rPr lang="ru-RU" sz="2000" b="1" dirty="0">
                <a:latin typeface="Arial Black"/>
                <a:cs typeface="Arial Black"/>
              </a:rPr>
              <a:t>пополнение </a:t>
            </a:r>
            <a:r>
              <a:rPr lang="ru-RU" sz="2000" b="1" dirty="0" smtClean="0">
                <a:latin typeface="Arial Black"/>
                <a:cs typeface="Arial Black"/>
              </a:rPr>
              <a:t>ресурса </a:t>
            </a:r>
            <a:r>
              <a:rPr lang="ru-RU" sz="2000" b="1" dirty="0">
                <a:latin typeface="Arial Black"/>
                <a:cs typeface="Arial Black"/>
              </a:rPr>
              <a:t>за счет </a:t>
            </a:r>
            <a:r>
              <a:rPr lang="ru-RU" sz="2000" b="1" dirty="0" smtClean="0">
                <a:latin typeface="Arial Black"/>
                <a:cs typeface="Arial Black"/>
              </a:rPr>
              <a:t>термоядерной энергии солнца</a:t>
            </a:r>
            <a:r>
              <a:rPr lang="ru-RU" sz="2000" b="1" dirty="0">
                <a:latin typeface="Arial Black"/>
                <a:cs typeface="Arial Black"/>
              </a:rPr>
              <a:t>;</a:t>
            </a:r>
            <a:endParaRPr lang="ru-RU" sz="2000" dirty="0">
              <a:latin typeface="Arial Black"/>
              <a:cs typeface="Arial Black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>
                <a:latin typeface="Arial Black"/>
                <a:cs typeface="Arial Black"/>
              </a:rPr>
              <a:t>Не зависит от погодных и климатических условий; </a:t>
            </a:r>
            <a:endParaRPr lang="ru-RU" sz="2000" dirty="0">
              <a:latin typeface="Arial Black"/>
              <a:cs typeface="Arial Black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>
                <a:latin typeface="Arial Black"/>
                <a:cs typeface="Arial Black"/>
              </a:rPr>
              <a:t>Не изменяет энергетический баланс и экологию всей планеты; </a:t>
            </a:r>
            <a:endParaRPr lang="ru-RU" sz="2000" dirty="0">
              <a:latin typeface="Arial Black"/>
              <a:cs typeface="Arial Black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>
                <a:latin typeface="Arial Black"/>
                <a:cs typeface="Arial Black"/>
              </a:rPr>
              <a:t>Не расходует углеводородные ресурсы; </a:t>
            </a:r>
            <a:endParaRPr lang="ru-RU" sz="2000" dirty="0">
              <a:latin typeface="Arial Black"/>
              <a:cs typeface="Arial Black"/>
            </a:endParaRP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>
                <a:latin typeface="Arial Black"/>
                <a:cs typeface="Arial Black"/>
              </a:rPr>
              <a:t>Не выделяет вредных выбросов</a:t>
            </a:r>
            <a:r>
              <a:rPr lang="ru-RU" sz="2000" b="1" dirty="0" smtClean="0">
                <a:latin typeface="Arial Black"/>
                <a:cs typeface="Arial Black"/>
              </a:rPr>
              <a:t>;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 smtClean="0">
                <a:latin typeface="Arial Black"/>
                <a:cs typeface="Arial Black"/>
              </a:rPr>
              <a:t>Не ограничена географией планеты включая Арктику;</a:t>
            </a:r>
          </a:p>
          <a:p>
            <a:pPr marL="342900" lvl="0" indent="-342900" fontAlgn="base">
              <a:buFont typeface="+mj-lt"/>
              <a:buAutoNum type="arabicPeriod"/>
            </a:pPr>
            <a:r>
              <a:rPr lang="ru-RU" sz="2000" b="1" dirty="0" smtClean="0">
                <a:latin typeface="Arial Black"/>
                <a:cs typeface="Arial Black"/>
              </a:rPr>
              <a:t>Не ограничена мощностью систем генерации </a:t>
            </a:r>
            <a:r>
              <a:rPr lang="mr-IN" sz="2000" b="1" dirty="0" smtClean="0">
                <a:latin typeface="Arial Black"/>
                <a:cs typeface="Arial Black"/>
              </a:rPr>
              <a:t>–</a:t>
            </a:r>
            <a:r>
              <a:rPr lang="ru-RU" sz="2000" b="1" dirty="0" smtClean="0">
                <a:latin typeface="Arial Black"/>
                <a:cs typeface="Arial Black"/>
              </a:rPr>
              <a:t> от бытовых приборов до </a:t>
            </a:r>
            <a:r>
              <a:rPr lang="ru-RU" sz="2000" b="1" dirty="0" err="1" smtClean="0">
                <a:latin typeface="Arial Black"/>
                <a:cs typeface="Arial Black"/>
              </a:rPr>
              <a:t>гигаваттных</a:t>
            </a:r>
            <a:r>
              <a:rPr lang="ru-RU" sz="2000" b="1" dirty="0" smtClean="0">
                <a:latin typeface="Arial Black"/>
                <a:cs typeface="Arial Black"/>
              </a:rPr>
              <a:t> станций; </a:t>
            </a:r>
            <a:endParaRPr lang="ru-RU" sz="2000" dirty="0">
              <a:latin typeface="Arial Black"/>
              <a:cs typeface="Arial Black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altLang="ru-RU" b="1" dirty="0">
              <a:solidFill>
                <a:srgbClr val="0000FF"/>
              </a:solidFill>
              <a:latin typeface="Arial Black" panose="020B0A04020102020204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386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67544" y="303779"/>
            <a:ext cx="801171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kumimoji="0"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СОВРЕМЕННОЕ ТЕХНИЧЕСКОЕ РЕШЕНИЕ -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ТУРБОЭЛЕКТРОГЕНЕРАТОР ВЭЛМА-</a:t>
            </a:r>
            <a:r>
              <a:rPr kumimoji="0" lang="en-US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25</a:t>
            </a:r>
            <a:r>
              <a:rPr kumimoji="0"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FF"/>
                </a:solidFill>
                <a:latin typeface="Arial Black"/>
                <a:cs typeface="Arial Black"/>
              </a:rPr>
              <a:t>компании «ЭРГА»</a:t>
            </a:r>
            <a:endParaRPr kumimoji="0" lang="en-US" sz="1800" b="1" dirty="0" smtClean="0">
              <a:solidFill>
                <a:srgbClr val="0000FF"/>
              </a:solidFill>
              <a:latin typeface="Arial Black"/>
              <a:cs typeface="Arial Black"/>
            </a:endParaRPr>
          </a:p>
          <a:p>
            <a:pPr algn="ctr" eaLnBrk="1" hangingPunct="1"/>
            <a:r>
              <a:rPr kumimoji="0" lang="ru-RU" sz="1800" b="1" dirty="0" smtClean="0"/>
              <a:t>Электрическая мощность </a:t>
            </a:r>
            <a:r>
              <a:rPr kumimoji="0" lang="mr-IN" sz="1800" b="1" dirty="0" smtClean="0"/>
              <a:t>–</a:t>
            </a:r>
            <a:r>
              <a:rPr kumimoji="0" lang="ru-RU" sz="1800" b="1" dirty="0" smtClean="0"/>
              <a:t> </a:t>
            </a:r>
            <a:r>
              <a:rPr kumimoji="0" lang="ru-RU" sz="1800" b="1" dirty="0" smtClean="0">
                <a:solidFill>
                  <a:srgbClr val="FF0000"/>
                </a:solidFill>
              </a:rPr>
              <a:t>25 кВт</a:t>
            </a:r>
          </a:p>
          <a:p>
            <a:pPr algn="ctr" eaLnBrk="1" hangingPunct="1"/>
            <a:r>
              <a:rPr kumimoji="0" lang="ru-RU" sz="1800" b="1" dirty="0" smtClean="0"/>
              <a:t>Масса генератора </a:t>
            </a:r>
            <a:r>
              <a:rPr kumimoji="0" lang="mr-IN" sz="1800" b="1" dirty="0" smtClean="0"/>
              <a:t>–</a:t>
            </a:r>
            <a:r>
              <a:rPr kumimoji="0" lang="ru-RU" sz="1800" b="1" dirty="0" smtClean="0"/>
              <a:t> </a:t>
            </a:r>
            <a:r>
              <a:rPr kumimoji="0" lang="ru-RU" sz="1800" b="1" dirty="0" smtClean="0">
                <a:solidFill>
                  <a:srgbClr val="FF0000"/>
                </a:solidFill>
              </a:rPr>
              <a:t>22 </a:t>
            </a:r>
            <a:r>
              <a:rPr kumimoji="0" lang="ru-RU" sz="1800" b="1" dirty="0" err="1" smtClean="0">
                <a:solidFill>
                  <a:srgbClr val="FF0000"/>
                </a:solidFill>
              </a:rPr>
              <a:t>кГ</a:t>
            </a:r>
            <a:endParaRPr kumimoji="0" lang="ru-RU" sz="1800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kumimoji="0" lang="ru-RU" sz="1800" b="1" dirty="0" smtClean="0"/>
              <a:t>Частота вращения ротора </a:t>
            </a:r>
            <a:r>
              <a:rPr kumimoji="0" lang="mr-IN" sz="1800" b="1" dirty="0" smtClean="0"/>
              <a:t>–</a:t>
            </a:r>
            <a:r>
              <a:rPr kumimoji="0" lang="ru-RU" sz="1800" b="1" dirty="0" smtClean="0"/>
              <a:t> </a:t>
            </a:r>
            <a:r>
              <a:rPr kumimoji="0" lang="ru-RU" sz="1800" b="1" dirty="0" smtClean="0">
                <a:solidFill>
                  <a:srgbClr val="FF0000"/>
                </a:solidFill>
              </a:rPr>
              <a:t>70 000  об/мин !</a:t>
            </a:r>
          </a:p>
          <a:p>
            <a:pPr algn="ctr" eaLnBrk="1" hangingPunct="1"/>
            <a:r>
              <a:rPr kumimoji="0" lang="ru-RU" sz="1800" b="1" dirty="0" smtClean="0"/>
              <a:t>Удельная стоимость серийного изготовления </a:t>
            </a:r>
            <a:r>
              <a:rPr kumimoji="0" lang="ru-RU" sz="1800" b="1" dirty="0" smtClean="0">
                <a:solidFill>
                  <a:srgbClr val="FF0000"/>
                </a:solidFill>
              </a:rPr>
              <a:t>менее 500 </a:t>
            </a:r>
            <a:r>
              <a:rPr kumimoji="0" lang="en-US" sz="1800" b="1" dirty="0" smtClean="0">
                <a:solidFill>
                  <a:srgbClr val="FF0000"/>
                </a:solidFill>
              </a:rPr>
              <a:t>$/</a:t>
            </a:r>
            <a:r>
              <a:rPr kumimoji="0" lang="ru-RU" sz="1800" b="1" dirty="0" smtClean="0">
                <a:solidFill>
                  <a:srgbClr val="FF0000"/>
                </a:solidFill>
              </a:rPr>
              <a:t>кВт</a:t>
            </a:r>
            <a:r>
              <a:rPr kumimoji="0" lang="en-US" sz="1800" b="1" dirty="0" smtClean="0">
                <a:solidFill>
                  <a:srgbClr val="FF0000"/>
                </a:solidFill>
              </a:rPr>
              <a:t> </a:t>
            </a:r>
            <a:r>
              <a:rPr kumimoji="0" lang="ru-RU" sz="1800" b="1" dirty="0" smtClean="0">
                <a:solidFill>
                  <a:srgbClr val="FF0000"/>
                </a:solidFill>
              </a:rPr>
              <a:t>  </a:t>
            </a:r>
            <a:endParaRPr kumimoji="0" lang="ru-RU" sz="1800" b="1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843808" y="3168748"/>
            <a:ext cx="1368152" cy="2167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sx="0" sy="0" rotWithShape="0">
              <a:srgbClr val="000000">
                <a:alpha val="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Изображение 2" descr="Screenshot_20211008-085801_WeCha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5" y="2058106"/>
            <a:ext cx="4788024" cy="2702801"/>
          </a:xfrm>
          <a:prstGeom prst="rect">
            <a:avLst/>
          </a:prstGeom>
        </p:spPr>
      </p:pic>
      <p:pic>
        <p:nvPicPr>
          <p:cNvPr id="4" name="Изображение 3" descr="Screenshot_20211008-085742_WeChat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036806"/>
            <a:ext cx="3914119" cy="2724101"/>
          </a:xfrm>
          <a:prstGeom prst="rect">
            <a:avLst/>
          </a:prstGeom>
        </p:spPr>
      </p:pic>
      <p:sp>
        <p:nvSpPr>
          <p:cNvPr id="7" name="AutoShape 9">
            <a:extLst>
              <a:ext uri="{FF2B5EF4-FFF2-40B4-BE49-F238E27FC236}">
                <a16:creationId xmlns:a16="http://schemas.microsoft.com/office/drawing/2014/main" xmlns="" id="{B5C685B4-F753-43B4-BFEC-79AE55E81C03}"/>
              </a:ext>
            </a:extLst>
          </p:cNvPr>
          <p:cNvSpPr>
            <a:spLocks/>
          </p:cNvSpPr>
          <p:nvPr/>
        </p:nvSpPr>
        <p:spPr bwMode="auto">
          <a:xfrm>
            <a:off x="69156" y="86997"/>
            <a:ext cx="901337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78519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xmlns="" id="{E7AF1356-5EC4-4E2F-A33C-960D25BCB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1" y="259953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63108EC3-AAA2-4F9F-B21C-1F44BA5A153A}"/>
              </a:ext>
            </a:extLst>
          </p:cNvPr>
          <p:cNvSpPr txBox="1"/>
          <p:nvPr/>
        </p:nvSpPr>
        <p:spPr>
          <a:xfrm>
            <a:off x="238967" y="279273"/>
            <a:ext cx="8465344" cy="1409462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2" b="1" kern="0" dirty="0" smtClean="0">
                <a:solidFill>
                  <a:srgbClr val="0000CC"/>
                </a:solidFill>
                <a:latin typeface="Arial Black" pitchFamily="34"/>
                <a:ea typeface="ＭＳ Ｐゴシック" pitchFamily="34"/>
              </a:rPr>
              <a:t>ДОСТИГНУТ ПРАКТИЧЕСКИЙ РЕЗУЛЬТАТ</a:t>
            </a:r>
            <a:r>
              <a:rPr lang="ru-RU" sz="1802" b="1" kern="0" dirty="0">
                <a:solidFill>
                  <a:srgbClr val="0000CC"/>
                </a:solidFill>
                <a:latin typeface="Arial Black" pitchFamily="34"/>
                <a:ea typeface="ＭＳ Ｐゴシック" pitchFamily="34"/>
              </a:rPr>
              <a:t>: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2" b="1" kern="0" dirty="0" smtClean="0">
                <a:solidFill>
                  <a:srgbClr val="0000CC"/>
                </a:solidFill>
                <a:latin typeface="Arial Black" pitchFamily="34"/>
                <a:ea typeface="ＭＳ Ｐゴシック" pitchFamily="34"/>
              </a:rPr>
              <a:t>В 2019 г. СОЗДАН </a:t>
            </a:r>
            <a:r>
              <a:rPr lang="ru-RU" sz="1802" b="1" kern="0" dirty="0">
                <a:solidFill>
                  <a:srgbClr val="0000CC"/>
                </a:solidFill>
                <a:latin typeface="Arial Black" pitchFamily="34"/>
                <a:ea typeface="ＭＳ Ｐゴシック" pitchFamily="34"/>
              </a:rPr>
              <a:t>АНАЛОГ - ПЕРВАЯ АВТОНОМНАЯ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2" b="1" kern="0" dirty="0">
                <a:solidFill>
                  <a:srgbClr val="0000CC"/>
                </a:solidFill>
                <a:latin typeface="Arial Black" pitchFamily="34"/>
                <a:ea typeface="ＭＳ Ｐゴシック" pitchFamily="34"/>
              </a:rPr>
              <a:t>КЛИМАТИЧЕСКАЯ СПЛИТ-СИСТЕМА РАБОТАЮЩАЯ 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2" b="1" kern="0" dirty="0">
                <a:solidFill>
                  <a:srgbClr val="0000CC"/>
                </a:solidFill>
                <a:latin typeface="Arial Black" pitchFamily="34"/>
                <a:ea typeface="ＭＳ Ｐゴシック" pitchFamily="34"/>
              </a:rPr>
              <a:t>В МЕДИЦИНСКОМ ЦЕНТРЕ г. КРАСНОЯРСКА</a:t>
            </a: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5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219" name="Рисунок 3">
            <a:extLst>
              <a:ext uri="{FF2B5EF4-FFF2-40B4-BE49-F238E27FC236}">
                <a16:creationId xmlns:a16="http://schemas.microsoft.com/office/drawing/2014/main" xmlns="" id="{75359EEB-942F-4F1D-AC43-FEE4AA16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260403" y="1868027"/>
            <a:ext cx="1898737" cy="15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5">
            <a:extLst>
              <a:ext uri="{FF2B5EF4-FFF2-40B4-BE49-F238E27FC236}">
                <a16:creationId xmlns:a16="http://schemas.microsoft.com/office/drawing/2014/main" xmlns="" id="{3ED245E1-8457-495D-96BF-2BE56ECD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1974127" y="1854312"/>
            <a:ext cx="1898730" cy="15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xmlns="" id="{9DBD2B73-A8B4-487C-8B87-154848A2E3F7}"/>
              </a:ext>
            </a:extLst>
          </p:cNvPr>
          <p:cNvSpPr txBox="1"/>
          <p:nvPr/>
        </p:nvSpPr>
        <p:spPr>
          <a:xfrm>
            <a:off x="407255" y="3705869"/>
            <a:ext cx="8667589" cy="1709058"/>
          </a:xfrm>
          <a:prstGeom prst="rect">
            <a:avLst/>
          </a:prstGeom>
          <a:noFill/>
          <a:ln cap="flat">
            <a:noFill/>
          </a:ln>
        </p:spPr>
        <p:txBody>
          <a:bodyPr wrap="square">
            <a:spAutoFit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Состав конструкции автономной сплит-системы:</a:t>
            </a:r>
          </a:p>
          <a:p>
            <a:pPr marL="343220" indent="-343220">
              <a:buSzPct val="100000"/>
              <a:buFont typeface="Aria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Штатная сплит-система  </a:t>
            </a:r>
            <a:r>
              <a:rPr lang="en-US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ND</a:t>
            </a:r>
            <a:r>
              <a:rPr lang="ru-RU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-</a:t>
            </a:r>
            <a:r>
              <a:rPr lang="en-US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OH</a:t>
            </a:r>
            <a:r>
              <a:rPr lang="en-US" sz="1501" b="1" dirty="0" smtClean="0">
                <a:solidFill>
                  <a:srgbClr val="000000"/>
                </a:solidFill>
                <a:latin typeface="Arial"/>
                <a:ea typeface="ＭＳ Ｐゴシック" pitchFamily="34"/>
              </a:rPr>
              <a:t>-</a:t>
            </a:r>
            <a:r>
              <a:rPr lang="ru-RU" sz="1501" b="1" dirty="0" smtClean="0">
                <a:solidFill>
                  <a:srgbClr val="000000"/>
                </a:solidFill>
                <a:latin typeface="Arial"/>
                <a:ea typeface="ＭＳ Ｐゴシック" pitchFamily="34"/>
              </a:rPr>
              <a:t>080</a:t>
            </a:r>
            <a:r>
              <a:rPr lang="en-US" sz="1501" b="1" dirty="0" smtClean="0">
                <a:solidFill>
                  <a:srgbClr val="000000"/>
                </a:solidFill>
                <a:latin typeface="Arial"/>
                <a:ea typeface="ＭＳ Ｐゴシック" pitchFamily="34"/>
              </a:rPr>
              <a:t>B-</a:t>
            </a:r>
            <a:r>
              <a:rPr lang="ru-RU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1</a:t>
            </a:r>
            <a:r>
              <a:rPr lang="en-US" sz="1501" b="1" dirty="0" smtClean="0">
                <a:solidFill>
                  <a:srgbClr val="000000"/>
                </a:solidFill>
                <a:latin typeface="Arial"/>
                <a:ea typeface="ＭＳ Ｐゴシック" pitchFamily="34"/>
              </a:rPr>
              <a:t> </a:t>
            </a:r>
            <a:r>
              <a:rPr lang="ru-RU" sz="1501" b="1" dirty="0">
                <a:solidFill>
                  <a:srgbClr val="000000"/>
                </a:solidFill>
                <a:latin typeface="Arial"/>
                <a:ea typeface="ＭＳ Ｐゴシック" pitchFamily="34"/>
              </a:rPr>
              <a:t>мощностью 9 кВт</a:t>
            </a:r>
          </a:p>
          <a:p>
            <a:pPr marL="343220" indent="-343220">
              <a:buSzPct val="100000"/>
              <a:buFont typeface="Aria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1" b="1" dirty="0">
                <a:solidFill>
                  <a:srgbClr val="FF0000"/>
                </a:solidFill>
                <a:latin typeface="Arial"/>
                <a:ea typeface="ＭＳ Ｐゴシック" pitchFamily="34"/>
              </a:rPr>
              <a:t>Турбоэлектрогенератор собственной конструкции на высоких оборотах (до 50 000 об</a:t>
            </a:r>
            <a:r>
              <a:rPr lang="en-US" sz="1501" b="1" dirty="0">
                <a:solidFill>
                  <a:srgbClr val="FF0000"/>
                </a:solidFill>
                <a:latin typeface="Arial"/>
                <a:ea typeface="ＭＳ Ｐゴシック" pitchFamily="34"/>
              </a:rPr>
              <a:t>/</a:t>
            </a:r>
            <a:r>
              <a:rPr lang="ru-RU" sz="1501" b="1" dirty="0">
                <a:solidFill>
                  <a:srgbClr val="FF0000"/>
                </a:solidFill>
                <a:latin typeface="Arial"/>
                <a:ea typeface="ＭＳ Ｐゴシック" pitchFamily="34"/>
              </a:rPr>
              <a:t>мин) и на газодинамических подшипниках  мощностью до 5  кВт.</a:t>
            </a:r>
          </a:p>
          <a:p>
            <a:pPr marL="343220" indent="-343220">
              <a:buSzPct val="100000"/>
              <a:buFont typeface="Aria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501" b="1" kern="0" dirty="0">
                <a:solidFill>
                  <a:srgbClr val="000000"/>
                </a:solidFill>
                <a:latin typeface="Arial"/>
                <a:ea typeface="ＭＳ Ｐゴシック" pitchFamily="34"/>
              </a:rPr>
              <a:t>Система управления, силовая электроника. </a:t>
            </a:r>
            <a:endParaRPr lang="ru-RU" sz="1501" b="1" dirty="0">
              <a:solidFill>
                <a:srgbClr val="000000"/>
              </a:solidFill>
              <a:latin typeface="Arial"/>
              <a:ea typeface="ＭＳ Ｐゴシック" pitchFamily="34"/>
            </a:endParaRPr>
          </a:p>
          <a:p>
            <a:pPr marL="343220" indent="-343220">
              <a:buSzPct val="100000"/>
              <a:buFont typeface="Arial"/>
              <a:buAutoNum type="arabi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1" b="1" dirty="0">
              <a:solidFill>
                <a:srgbClr val="000000"/>
              </a:solidFill>
              <a:latin typeface="Arial"/>
              <a:ea typeface="ＭＳ Ｐゴシック" pitchFamily="34"/>
            </a:endParaRPr>
          </a:p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501" dirty="0">
              <a:solidFill>
                <a:srgbClr val="000000"/>
              </a:solidFill>
              <a:latin typeface="Arial"/>
              <a:ea typeface="ＭＳ Ｐゴシック" pitchFamily="34"/>
            </a:endParaRPr>
          </a:p>
        </p:txBody>
      </p:sp>
      <p:sp>
        <p:nvSpPr>
          <p:cNvPr id="9223" name="AutoShape 9">
            <a:extLst>
              <a:ext uri="{FF2B5EF4-FFF2-40B4-BE49-F238E27FC236}">
                <a16:creationId xmlns:a16="http://schemas.microsoft.com/office/drawing/2014/main" xmlns="" id="{B5C685B4-F753-43B4-BFEC-79AE55E81C03}"/>
              </a:ext>
            </a:extLst>
          </p:cNvPr>
          <p:cNvSpPr>
            <a:spLocks/>
          </p:cNvSpPr>
          <p:nvPr/>
        </p:nvSpPr>
        <p:spPr bwMode="auto">
          <a:xfrm>
            <a:off x="69156" y="86997"/>
            <a:ext cx="901337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F6DB031-E00C-43D2-A31B-CAF036B029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650" y="1688735"/>
            <a:ext cx="1721214" cy="18987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E72B1FF-F647-4FFD-8ADC-E355BFD7DA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770" y="1688742"/>
            <a:ext cx="1652120" cy="1840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11">
            <a:extLst>
              <a:ext uri="{FF2B5EF4-FFF2-40B4-BE49-F238E27FC236}">
                <a16:creationId xmlns="" xmlns:a16="http://schemas.microsoft.com/office/drawing/2014/main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7" y="358156"/>
            <a:ext cx="6028504" cy="461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" name="TextBox 9"/>
          <p:cNvSpPr txBox="1">
            <a:spLocks noChangeArrowheads="1"/>
          </p:cNvSpPr>
          <p:nvPr/>
        </p:nvSpPr>
        <p:spPr bwMode="auto">
          <a:xfrm>
            <a:off x="323850" y="296508"/>
            <a:ext cx="88201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just"/>
            <a:r>
              <a:rPr kumimoji="0" lang="ru-RU" sz="1800" b="1" dirty="0" smtClean="0">
                <a:solidFill>
                  <a:srgbClr val="0000FF"/>
                </a:solidFill>
                <a:latin typeface="Arial Black" charset="0"/>
                <a:cs typeface="Arial Black" charset="0"/>
              </a:rPr>
              <a:t>              ПРИМЕР ЭНЕРГЕТИЧЕСКОГО РАСЧЕТА: </a:t>
            </a:r>
          </a:p>
          <a:p>
            <a:pPr algn="just"/>
            <a:r>
              <a:rPr kumimoji="0" lang="ru-RU" sz="1800" b="1" dirty="0" smtClean="0">
                <a:solidFill>
                  <a:srgbClr val="0000FF"/>
                </a:solidFill>
                <a:latin typeface="Arial Black" charset="0"/>
                <a:cs typeface="Arial Black" charset="0"/>
              </a:rPr>
              <a:t>ЭЛЕКТРИЧЕСКАЯ </a:t>
            </a:r>
            <a:r>
              <a:rPr kumimoji="0" lang="ru-RU" sz="1800" b="1" dirty="0">
                <a:solidFill>
                  <a:srgbClr val="0000FF"/>
                </a:solidFill>
                <a:latin typeface="Arial Black" charset="0"/>
                <a:cs typeface="Arial Black" charset="0"/>
              </a:rPr>
              <a:t>МОЩНОСТЬ  </a:t>
            </a:r>
            <a:r>
              <a:rPr kumimoji="0" lang="ru-RU" sz="1800" b="1" dirty="0" smtClean="0">
                <a:solidFill>
                  <a:srgbClr val="0000FF"/>
                </a:solidFill>
                <a:latin typeface="Arial Black" charset="0"/>
                <a:cs typeface="Arial Black" charset="0"/>
              </a:rPr>
              <a:t>КРАСНОЯРСКОЙ </a:t>
            </a:r>
            <a:r>
              <a:rPr kumimoji="0" lang="ru-RU" sz="1800" b="1" dirty="0">
                <a:solidFill>
                  <a:srgbClr val="0000FF"/>
                </a:solidFill>
                <a:latin typeface="Arial Black" charset="0"/>
                <a:cs typeface="Arial Black" charset="0"/>
              </a:rPr>
              <a:t>ГЭС </a:t>
            </a:r>
            <a:r>
              <a:rPr kumimoji="0" lang="ru-RU" sz="1800" b="1" dirty="0">
                <a:solidFill>
                  <a:srgbClr val="21306A"/>
                </a:solidFill>
                <a:latin typeface="Arial Black" charset="0"/>
                <a:cs typeface="Arial Black" charset="0"/>
              </a:rPr>
              <a:t>– </a:t>
            </a:r>
            <a:r>
              <a:rPr kumimoji="0" lang="ru-RU" sz="1800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>6 </a:t>
            </a:r>
            <a:r>
              <a:rPr kumimoji="0" lang="ru-RU" sz="1800" b="1" dirty="0" err="1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Гвт</a:t>
            </a:r>
            <a:endParaRPr kumimoji="0" lang="ru-RU" sz="1800" b="1" dirty="0">
              <a:solidFill>
                <a:srgbClr val="FF0000"/>
              </a:solidFill>
              <a:latin typeface="Trebuchet MS" charset="0"/>
            </a:endParaRPr>
          </a:p>
          <a:p>
            <a:r>
              <a:rPr kumimoji="0" lang="ru-RU" sz="2000" b="1" dirty="0">
                <a:solidFill>
                  <a:srgbClr val="FF0000"/>
                </a:solidFill>
                <a:latin typeface="Arial Black"/>
                <a:cs typeface="Arial Black"/>
              </a:rPr>
              <a:t>Тепловая мощность</a:t>
            </a:r>
            <a:r>
              <a:rPr kumimoji="0" lang="ru-RU" sz="2000" dirty="0">
                <a:solidFill>
                  <a:srgbClr val="21306A"/>
                </a:solidFill>
                <a:latin typeface="Arial Black"/>
                <a:cs typeface="Arial Black"/>
              </a:rPr>
              <a:t> воды сброса Красноярской ГЭС при охлаждении на  2</a:t>
            </a:r>
            <a:r>
              <a:rPr kumimoji="0" lang="en-US" sz="2000" dirty="0">
                <a:solidFill>
                  <a:srgbClr val="903E00"/>
                </a:solidFill>
                <a:latin typeface="Arial Black"/>
                <a:cs typeface="Arial Black"/>
              </a:rPr>
              <a:t> C</a:t>
            </a:r>
            <a:r>
              <a:rPr kumimoji="0" lang="ru-RU" sz="2000" baseline="30000" dirty="0">
                <a:solidFill>
                  <a:srgbClr val="903E00"/>
                </a:solidFill>
                <a:latin typeface="Arial Black"/>
                <a:cs typeface="Arial Black"/>
              </a:rPr>
              <a:t>о </a:t>
            </a:r>
            <a:r>
              <a:rPr kumimoji="0" lang="ru-RU" sz="2000" dirty="0">
                <a:solidFill>
                  <a:srgbClr val="21306A"/>
                </a:solidFill>
                <a:latin typeface="Arial Black"/>
                <a:cs typeface="Arial Black"/>
              </a:rPr>
              <a:t> минимального объёма воды в 500 м3/</a:t>
            </a:r>
            <a:r>
              <a:rPr kumimoji="0" lang="ru-RU" sz="2000" dirty="0" smtClean="0">
                <a:solidFill>
                  <a:srgbClr val="21306A"/>
                </a:solidFill>
                <a:latin typeface="Arial Black"/>
                <a:cs typeface="Arial Black"/>
              </a:rPr>
              <a:t>сек       </a:t>
            </a:r>
            <a:r>
              <a:rPr kumimoji="0" lang="ru-RU" sz="2000" dirty="0" err="1" smtClean="0">
                <a:latin typeface="Arial Black" charset="0"/>
                <a:cs typeface="Arial Black" charset="0"/>
              </a:rPr>
              <a:t>Рt</a:t>
            </a:r>
            <a:r>
              <a:rPr kumimoji="0" lang="ru-RU" sz="2000" dirty="0" smtClean="0">
                <a:latin typeface="Arial Black" charset="0"/>
                <a:cs typeface="Arial Black" charset="0"/>
              </a:rPr>
              <a:t> </a:t>
            </a:r>
            <a:r>
              <a:rPr kumimoji="0" lang="ru-RU" sz="2000" dirty="0">
                <a:latin typeface="Arial Black" charset="0"/>
                <a:cs typeface="Arial Black" charset="0"/>
              </a:rPr>
              <a:t>= </a:t>
            </a:r>
            <a:r>
              <a:rPr kumimoji="0" lang="ru-RU" sz="2000" b="1" dirty="0">
                <a:latin typeface="Arial Black" charset="0"/>
                <a:cs typeface="Arial Black" charset="0"/>
              </a:rPr>
              <a:t>7200 </a:t>
            </a:r>
            <a:r>
              <a:rPr kumimoji="0" lang="ru-RU" sz="2000" dirty="0">
                <a:latin typeface="Arial Black" charset="0"/>
                <a:cs typeface="Arial Black" charset="0"/>
              </a:rPr>
              <a:t>Гкал/час </a:t>
            </a:r>
            <a:r>
              <a:rPr kumimoji="0" lang="ru-RU" sz="2000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>= </a:t>
            </a:r>
            <a:r>
              <a:rPr kumimoji="0" lang="ru-RU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>8,37 </a:t>
            </a:r>
            <a:r>
              <a:rPr kumimoji="0" lang="ru-RU" b="1" dirty="0" err="1">
                <a:solidFill>
                  <a:srgbClr val="FF0000"/>
                </a:solidFill>
                <a:latin typeface="Arial Black" charset="0"/>
                <a:cs typeface="Arial Black" charset="0"/>
              </a:rPr>
              <a:t>Гвт</a:t>
            </a:r>
            <a:r>
              <a:rPr kumimoji="0" lang="ru-RU" b="1" dirty="0">
                <a:solidFill>
                  <a:srgbClr val="FF0000"/>
                </a:solidFill>
                <a:latin typeface="Arial Black" charset="0"/>
                <a:cs typeface="Arial Black" charset="0"/>
              </a:rPr>
              <a:t> </a:t>
            </a:r>
            <a:r>
              <a:rPr kumimoji="0" lang="ru-RU" b="1" dirty="0" smtClean="0">
                <a:solidFill>
                  <a:srgbClr val="FF0000"/>
                </a:solidFill>
                <a:latin typeface="Arial Black" charset="0"/>
                <a:cs typeface="Arial Black" charset="0"/>
              </a:rPr>
              <a:t>- это дополнительная мощность ГЭС !</a:t>
            </a:r>
            <a:endParaRPr kumimoji="0" lang="ru-RU" b="1" dirty="0">
              <a:solidFill>
                <a:srgbClr val="FF0000"/>
              </a:solidFill>
              <a:latin typeface="Arial Black" charset="0"/>
              <a:cs typeface="Arial Black" charset="0"/>
            </a:endParaRPr>
          </a:p>
          <a:p>
            <a:r>
              <a:rPr kumimoji="0" lang="ru-RU" sz="2000" dirty="0">
                <a:solidFill>
                  <a:srgbClr val="21306A"/>
                </a:solidFill>
                <a:latin typeface="Arial Black"/>
                <a:cs typeface="Arial Black"/>
              </a:rPr>
              <a:t>Необходимая тепловая мощность </a:t>
            </a:r>
            <a:r>
              <a:rPr kumimoji="0" lang="ru-RU" sz="2000" dirty="0" smtClean="0">
                <a:solidFill>
                  <a:srgbClr val="21306A"/>
                </a:solidFill>
                <a:latin typeface="Arial Black"/>
                <a:cs typeface="Arial Black"/>
              </a:rPr>
              <a:t>для</a:t>
            </a:r>
          </a:p>
          <a:p>
            <a:r>
              <a:rPr kumimoji="0" lang="ru-RU" sz="2000" dirty="0" smtClean="0">
                <a:solidFill>
                  <a:srgbClr val="21306A"/>
                </a:solidFill>
                <a:latin typeface="Arial Black"/>
                <a:cs typeface="Arial Black"/>
              </a:rPr>
              <a:t> </a:t>
            </a:r>
            <a:r>
              <a:rPr kumimoji="0" lang="ru-RU" sz="2000" dirty="0">
                <a:solidFill>
                  <a:srgbClr val="21306A"/>
                </a:solidFill>
                <a:latin typeface="Arial Black"/>
                <a:cs typeface="Arial Black"/>
              </a:rPr>
              <a:t>Г. Дивногорска </a:t>
            </a:r>
            <a:r>
              <a:rPr kumimoji="0" lang="ru-RU" sz="2000" dirty="0">
                <a:solidFill>
                  <a:srgbClr val="FF0000"/>
                </a:solidFill>
                <a:latin typeface="Arial Black"/>
                <a:cs typeface="Arial Black"/>
              </a:rPr>
              <a:t>200 </a:t>
            </a:r>
            <a:r>
              <a:rPr kumimoji="0" lang="ru-RU" sz="2000" dirty="0" smtClean="0">
                <a:solidFill>
                  <a:srgbClr val="FF0000"/>
                </a:solidFill>
                <a:latin typeface="Arial Black"/>
                <a:cs typeface="Arial Black"/>
              </a:rPr>
              <a:t>Мвт</a:t>
            </a:r>
            <a:endParaRPr kumimoji="0" lang="ru-RU" sz="20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endParaRPr kumimoji="0" lang="ru-RU" sz="1800" dirty="0">
              <a:solidFill>
                <a:srgbClr val="191D34"/>
              </a:solidFill>
              <a:latin typeface="Trebuchet MS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-1" r="2691"/>
          <a:stretch/>
        </p:blipFill>
        <p:spPr>
          <a:xfrm>
            <a:off x="5926986" y="2047440"/>
            <a:ext cx="3397144" cy="310082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6387" name="TextBox 14"/>
          <p:cNvSpPr txBox="1">
            <a:spLocks noChangeArrowheads="1"/>
          </p:cNvSpPr>
          <p:nvPr/>
        </p:nvSpPr>
        <p:spPr bwMode="auto">
          <a:xfrm>
            <a:off x="386176" y="2821800"/>
            <a:ext cx="58901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dirty="0">
                <a:solidFill>
                  <a:srgbClr val="821A08"/>
                </a:solidFill>
                <a:latin typeface="Arial Black"/>
                <a:cs typeface="Arial Black"/>
              </a:rPr>
              <a:t>Таким образом, для теплоснабжения </a:t>
            </a:r>
          </a:p>
          <a:p>
            <a:pPr algn="ctr"/>
            <a:r>
              <a:rPr kumimoji="0" lang="ru-RU" dirty="0">
                <a:solidFill>
                  <a:srgbClr val="821A08"/>
                </a:solidFill>
                <a:latin typeface="Arial Black"/>
                <a:cs typeface="Arial Black"/>
              </a:rPr>
              <a:t>г. Дивногорска требуется </a:t>
            </a:r>
            <a:r>
              <a:rPr kumimoji="0" lang="ru-RU" b="1" dirty="0">
                <a:solidFill>
                  <a:srgbClr val="FF0000"/>
                </a:solidFill>
                <a:latin typeface="Arial Black"/>
                <a:cs typeface="Arial Black"/>
              </a:rPr>
              <a:t>всего лишь 3% тепла </a:t>
            </a:r>
            <a:r>
              <a:rPr kumimoji="0" lang="ru-RU" dirty="0">
                <a:solidFill>
                  <a:srgbClr val="821A08"/>
                </a:solidFill>
                <a:latin typeface="Arial Black"/>
                <a:cs typeface="Arial Black"/>
              </a:rPr>
              <a:t>минимального объема сброса воды при охлаждении на 2 </a:t>
            </a:r>
            <a:r>
              <a:rPr kumimoji="0" lang="en-US" dirty="0">
                <a:solidFill>
                  <a:srgbClr val="903E00"/>
                </a:solidFill>
                <a:latin typeface="Arial Black"/>
                <a:cs typeface="Arial Black"/>
              </a:rPr>
              <a:t>C</a:t>
            </a:r>
            <a:r>
              <a:rPr kumimoji="0" lang="ru-RU" baseline="30000" dirty="0">
                <a:solidFill>
                  <a:srgbClr val="903E00"/>
                </a:solidFill>
                <a:latin typeface="Arial Black"/>
                <a:cs typeface="Arial Black"/>
              </a:rPr>
              <a:t>о</a:t>
            </a:r>
            <a:r>
              <a:rPr kumimoji="0" lang="ru-RU" dirty="0">
                <a:solidFill>
                  <a:srgbClr val="903E00"/>
                </a:solidFill>
                <a:latin typeface="Arial Black"/>
                <a:cs typeface="Arial Black"/>
              </a:rPr>
              <a:t> </a:t>
            </a:r>
            <a:r>
              <a:rPr kumimoji="0" lang="ru-RU" dirty="0">
                <a:solidFill>
                  <a:srgbClr val="821A08"/>
                </a:solidFill>
                <a:latin typeface="Arial Black"/>
                <a:cs typeface="Arial Black"/>
              </a:rPr>
              <a:t>.</a:t>
            </a:r>
          </a:p>
          <a:p>
            <a:endParaRPr kumimoji="0" lang="ru-RU" dirty="0">
              <a:solidFill>
                <a:srgbClr val="821A08"/>
              </a:solidFill>
              <a:latin typeface="Arial Black"/>
              <a:cs typeface="Arial Black"/>
            </a:endParaRPr>
          </a:p>
        </p:txBody>
      </p:sp>
      <p:sp>
        <p:nvSpPr>
          <p:cNvPr id="5" name="AutoShape 9">
            <a:extLst>
              <a:ext uri="{FF2B5EF4-FFF2-40B4-BE49-F238E27FC236}">
                <a16:creationId xmlns="" xmlns:a16="http://schemas.microsoft.com/office/drawing/2014/main" id="{82275DB8-1E8C-4CB9-90B2-81A931795E52}"/>
              </a:ext>
            </a:extLst>
          </p:cNvPr>
          <p:cNvSpPr>
            <a:spLocks/>
          </p:cNvSpPr>
          <p:nvPr/>
        </p:nvSpPr>
        <p:spPr bwMode="auto">
          <a:xfrm>
            <a:off x="105197" y="86997"/>
            <a:ext cx="8917422" cy="4974270"/>
          </a:xfrm>
          <a:custGeom>
            <a:avLst/>
            <a:gdLst>
              <a:gd name="T0" fmla="*/ 4464050 w 8928101"/>
              <a:gd name="T1" fmla="*/ 0 h 6626227"/>
              <a:gd name="T2" fmla="*/ 8928100 w 8928101"/>
              <a:gd name="T3" fmla="*/ 3313113 h 6626227"/>
              <a:gd name="T4" fmla="*/ 4464050 w 8928101"/>
              <a:gd name="T5" fmla="*/ 6626225 h 6626227"/>
              <a:gd name="T6" fmla="*/ 0 w 8928101"/>
              <a:gd name="T7" fmla="*/ 3313113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6" y="-1"/>
                </a:lnTo>
                <a:cubicBezTo>
                  <a:pt x="56723" y="-1"/>
                  <a:pt x="-1" y="56723"/>
                  <a:pt x="-1" y="126695"/>
                </a:cubicBezTo>
                <a:lnTo>
                  <a:pt x="0" y="6499531"/>
                </a:lnTo>
                <a:lnTo>
                  <a:pt x="-1" y="6499530"/>
                </a:lnTo>
                <a:cubicBezTo>
                  <a:pt x="-1" y="6569503"/>
                  <a:pt x="56723" y="6626227"/>
                  <a:pt x="126695" y="6626227"/>
                </a:cubicBezTo>
                <a:lnTo>
                  <a:pt x="8801405" y="6626227"/>
                </a:lnTo>
                <a:lnTo>
                  <a:pt x="8801405" y="6626226"/>
                </a:lnTo>
                <a:cubicBezTo>
                  <a:pt x="8871377" y="6626226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</p:spTree>
    <p:extLst>
      <p:ext uri="{BB962C8B-B14F-4D97-AF65-F5344CB8AC3E}">
        <p14:creationId xmlns:p14="http://schemas.microsoft.com/office/powerpoint/2010/main" val="223958710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>
            <a:extLst>
              <a:ext uri="{FF2B5EF4-FFF2-40B4-BE49-F238E27FC236}">
                <a16:creationId xmlns:a16="http://schemas.microsoft.com/office/drawing/2014/main" xmlns="" id="{69FA0F1D-27A1-439C-8C68-385007F89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1" y="259953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AutoShape 9">
            <a:extLst>
              <a:ext uri="{FF2B5EF4-FFF2-40B4-BE49-F238E27FC236}">
                <a16:creationId xmlns:a16="http://schemas.microsoft.com/office/drawing/2014/main" xmlns="" id="{1C78284C-213C-43E8-A19A-4E5210F1AD6D}"/>
              </a:ext>
            </a:extLst>
          </p:cNvPr>
          <p:cNvSpPr>
            <a:spLocks/>
          </p:cNvSpPr>
          <p:nvPr/>
        </p:nvSpPr>
        <p:spPr bwMode="auto">
          <a:xfrm>
            <a:off x="97104" y="86997"/>
            <a:ext cx="8957883" cy="4974270"/>
          </a:xfrm>
          <a:custGeom>
            <a:avLst/>
            <a:gdLst>
              <a:gd name="T0" fmla="*/ 4464050 w 8928101"/>
              <a:gd name="T1" fmla="*/ 0 h 6626227"/>
              <a:gd name="T2" fmla="*/ 8928100 w 8928101"/>
              <a:gd name="T3" fmla="*/ 3313113 h 6626227"/>
              <a:gd name="T4" fmla="*/ 4464050 w 8928101"/>
              <a:gd name="T5" fmla="*/ 6626225 h 6626227"/>
              <a:gd name="T6" fmla="*/ 0 w 8928101"/>
              <a:gd name="T7" fmla="*/ 3313113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6" y="-1"/>
                </a:lnTo>
                <a:cubicBezTo>
                  <a:pt x="56723" y="-1"/>
                  <a:pt x="-1" y="56723"/>
                  <a:pt x="-1" y="126695"/>
                </a:cubicBezTo>
                <a:lnTo>
                  <a:pt x="0" y="6499531"/>
                </a:lnTo>
                <a:lnTo>
                  <a:pt x="-1" y="6499530"/>
                </a:lnTo>
                <a:cubicBezTo>
                  <a:pt x="-1" y="6569503"/>
                  <a:pt x="56723" y="6626227"/>
                  <a:pt x="126695" y="6626227"/>
                </a:cubicBezTo>
                <a:lnTo>
                  <a:pt x="8801405" y="6626227"/>
                </a:lnTo>
                <a:lnTo>
                  <a:pt x="8801405" y="6626226"/>
                </a:lnTo>
                <a:cubicBezTo>
                  <a:pt x="8871377" y="6626226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2" name="Прямоугольник 1"/>
          <p:cNvSpPr/>
          <p:nvPr/>
        </p:nvSpPr>
        <p:spPr>
          <a:xfrm>
            <a:off x="173465" y="198116"/>
            <a:ext cx="8679366" cy="4524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 Black"/>
                <a:cs typeface="Arial Black"/>
              </a:rPr>
              <a:t>Председатель Правительства Михаил </a:t>
            </a:r>
            <a:r>
              <a:rPr lang="ru-RU" dirty="0" err="1" smtClean="0">
                <a:solidFill>
                  <a:srgbClr val="FF0000"/>
                </a:solidFill>
                <a:latin typeface="Arial Black"/>
                <a:cs typeface="Arial Black"/>
              </a:rPr>
              <a:t>Мишустин</a:t>
            </a:r>
            <a:r>
              <a:rPr lang="ru-RU" dirty="0" smtClean="0">
                <a:solidFill>
                  <a:srgbClr val="FF0000"/>
                </a:solidFill>
                <a:latin typeface="Arial Black"/>
                <a:cs typeface="Arial Black"/>
              </a:rPr>
              <a:t>:</a:t>
            </a:r>
            <a:endParaRPr lang="ru-RU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endParaRPr lang="ru-RU" dirty="0" smtClean="0">
              <a:latin typeface="Arial Black"/>
              <a:cs typeface="Arial Black"/>
            </a:endParaRPr>
          </a:p>
          <a:p>
            <a:r>
              <a:rPr lang="ru-RU" dirty="0" smtClean="0">
                <a:latin typeface="Arial Black"/>
                <a:cs typeface="Arial Black"/>
              </a:rPr>
              <a:t>Подписал постановление </a:t>
            </a:r>
            <a:r>
              <a:rPr lang="ru-RU" dirty="0">
                <a:latin typeface="Arial Black"/>
                <a:cs typeface="Arial Black"/>
              </a:rPr>
              <a:t>о расширении перечня направлений </a:t>
            </a:r>
            <a:endParaRPr lang="ru-RU" dirty="0" smtClean="0">
              <a:latin typeface="Arial Black"/>
              <a:cs typeface="Arial Black"/>
            </a:endParaRPr>
          </a:p>
          <a:p>
            <a:r>
              <a:rPr lang="ru-RU" dirty="0" smtClean="0">
                <a:latin typeface="Arial Black"/>
                <a:cs typeface="Arial Black"/>
              </a:rPr>
              <a:t>на </a:t>
            </a:r>
            <a:r>
              <a:rPr lang="ru-RU" dirty="0">
                <a:latin typeface="Arial Black"/>
                <a:cs typeface="Arial Black"/>
              </a:rPr>
              <a:t>реализацию которых </a:t>
            </a:r>
            <a:r>
              <a:rPr lang="ru-RU" dirty="0" smtClean="0">
                <a:latin typeface="Arial Black"/>
                <a:cs typeface="Arial Black"/>
              </a:rPr>
              <a:t>можно </a:t>
            </a:r>
            <a:r>
              <a:rPr lang="ru-RU" dirty="0">
                <a:latin typeface="Arial Black"/>
                <a:cs typeface="Arial Black"/>
              </a:rPr>
              <a:t>привлечь льготное финансирование через специальные облигации или </a:t>
            </a:r>
            <a:r>
              <a:rPr lang="ru-RU" dirty="0" smtClean="0">
                <a:latin typeface="Arial Black"/>
                <a:cs typeface="Arial Black"/>
              </a:rPr>
              <a:t>займы</a:t>
            </a:r>
            <a:r>
              <a:rPr lang="ru-RU" dirty="0">
                <a:latin typeface="Arial Black"/>
                <a:cs typeface="Arial Black"/>
              </a:rPr>
              <a:t>.</a:t>
            </a:r>
            <a:r>
              <a:rPr lang="ru-RU" dirty="0" smtClean="0">
                <a:latin typeface="Arial Black"/>
                <a:cs typeface="Arial Black"/>
              </a:rPr>
              <a:t>  Для </a:t>
            </a:r>
            <a:r>
              <a:rPr lang="ru-RU" dirty="0">
                <a:latin typeface="Arial Black"/>
                <a:cs typeface="Arial Black"/>
              </a:rPr>
              <a:t>проектов в сфере энергетики добавлены направления по модернизации и ремонту инфраструктуры для транспортировки водорода, по производству аккумуляторных батарей, их утилизации и повторному использованию.</a:t>
            </a:r>
          </a:p>
          <a:p>
            <a:r>
              <a:rPr lang="ru-RU" dirty="0">
                <a:solidFill>
                  <a:srgbClr val="FF0000"/>
                </a:solidFill>
                <a:latin typeface="Arial Black"/>
                <a:cs typeface="Arial Black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Arial Black"/>
                <a:cs typeface="Arial Black"/>
              </a:rPr>
              <a:t>олучить </a:t>
            </a:r>
            <a:r>
              <a:rPr lang="ru-RU" dirty="0">
                <a:solidFill>
                  <a:srgbClr val="FF0000"/>
                </a:solidFill>
                <a:latin typeface="Arial Black"/>
                <a:cs typeface="Arial Black"/>
              </a:rPr>
              <a:t>льготное финансирование смогут проекты, при реализации которых используется технология электрических тепловых насосов. Такая технология позволяет теплу, накопленному в грунте и водоёмах, преобразовываться в тепловую энергию для отопления здания.</a:t>
            </a:r>
          </a:p>
          <a:p>
            <a:r>
              <a:rPr lang="ru-RU" dirty="0">
                <a:solidFill>
                  <a:srgbClr val="0000FF"/>
                </a:solidFill>
                <a:latin typeface="Arial Black"/>
                <a:cs typeface="Arial Black"/>
              </a:rPr>
              <a:t>Источник: </a:t>
            </a:r>
            <a:r>
              <a:rPr lang="ru-RU" dirty="0" err="1">
                <a:solidFill>
                  <a:srgbClr val="0000FF"/>
                </a:solidFill>
                <a:latin typeface="Arial Black"/>
                <a:cs typeface="Arial Black"/>
              </a:rPr>
              <a:t>https</a:t>
            </a:r>
            <a:r>
              <a:rPr lang="ru-RU" dirty="0">
                <a:solidFill>
                  <a:srgbClr val="0000FF"/>
                </a:solidFill>
                <a:latin typeface="Arial Black"/>
                <a:cs typeface="Arial Black"/>
              </a:rPr>
              <a:t>://</a:t>
            </a:r>
            <a:r>
              <a:rPr lang="ru-RU" dirty="0" err="1">
                <a:solidFill>
                  <a:srgbClr val="0000FF"/>
                </a:solidFill>
                <a:latin typeface="Arial Black"/>
                <a:cs typeface="Arial Black"/>
              </a:rPr>
              <a:t>www.c-o-k.ru</a:t>
            </a:r>
            <a:r>
              <a:rPr lang="ru-RU" dirty="0">
                <a:solidFill>
                  <a:srgbClr val="0000FF"/>
                </a:solidFill>
                <a:latin typeface="Arial Black"/>
                <a:cs typeface="Arial Black"/>
              </a:rPr>
              <a:t>/</a:t>
            </a:r>
            <a:r>
              <a:rPr lang="ru-RU" dirty="0" err="1">
                <a:solidFill>
                  <a:srgbClr val="0000FF"/>
                </a:solidFill>
                <a:latin typeface="Arial Black"/>
                <a:cs typeface="Arial Black"/>
              </a:rPr>
              <a:t>market_news</a:t>
            </a:r>
            <a:r>
              <a:rPr lang="ru-RU" dirty="0">
                <a:solidFill>
                  <a:srgbClr val="0000FF"/>
                </a:solidFill>
                <a:latin typeface="Arial Black"/>
                <a:cs typeface="Arial Black"/>
              </a:rPr>
              <a:t>/</a:t>
            </a:r>
            <a:r>
              <a:rPr lang="ru-RU" dirty="0" err="1">
                <a:solidFill>
                  <a:srgbClr val="0000FF"/>
                </a:solidFill>
                <a:latin typeface="Arial Black"/>
                <a:cs typeface="Arial Black"/>
              </a:rPr>
              <a:t>pravitelstvo-rasshirilo-programmu-zelenogo-finansirovaniya</a:t>
            </a:r>
            <a:endParaRPr lang="ru-RU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062714652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>
            <a:extLst>
              <a:ext uri="{FF2B5EF4-FFF2-40B4-BE49-F238E27FC236}">
                <a16:creationId xmlns:a16="http://schemas.microsoft.com/office/drawing/2014/main" xmlns="" id="{B5E2F349-0BBE-4565-9FD8-89967114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3" y="104750"/>
            <a:ext cx="7112899" cy="44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9">
            <a:extLst>
              <a:ext uri="{FF2B5EF4-FFF2-40B4-BE49-F238E27FC236}">
                <a16:creationId xmlns:a16="http://schemas.microsoft.com/office/drawing/2014/main" xmlns="" id="{39D86A3B-EF70-4633-B8BE-3E7C139AB2CC}"/>
              </a:ext>
            </a:extLst>
          </p:cNvPr>
          <p:cNvSpPr>
            <a:spLocks/>
          </p:cNvSpPr>
          <p:nvPr/>
        </p:nvSpPr>
        <p:spPr bwMode="auto">
          <a:xfrm>
            <a:off x="84524" y="104750"/>
            <a:ext cx="8936531" cy="4974270"/>
          </a:xfrm>
          <a:custGeom>
            <a:avLst/>
            <a:gdLst>
              <a:gd name="T0" fmla="*/ 4464051 w 8928101"/>
              <a:gd name="T1" fmla="*/ 0 h 6626227"/>
              <a:gd name="T2" fmla="*/ 8928101 w 8928101"/>
              <a:gd name="T3" fmla="*/ 3313114 h 6626227"/>
              <a:gd name="T4" fmla="*/ 4464051 w 8928101"/>
              <a:gd name="T5" fmla="*/ 6626227 h 6626227"/>
              <a:gd name="T6" fmla="*/ 0 w 8928101"/>
              <a:gd name="T7" fmla="*/ 3313114 h 6626227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37109 w 8928101"/>
              <a:gd name="T13" fmla="*/ 37109 h 6626227"/>
              <a:gd name="T14" fmla="*/ 8890992 w 8928101"/>
              <a:gd name="T15" fmla="*/ 6589118 h 66262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8101" h="6626227">
                <a:moveTo>
                  <a:pt x="126696" y="0"/>
                </a:moveTo>
                <a:lnTo>
                  <a:pt x="126695" y="0"/>
                </a:lnTo>
                <a:cubicBezTo>
                  <a:pt x="56723" y="0"/>
                  <a:pt x="0" y="56723"/>
                  <a:pt x="0" y="126695"/>
                </a:cubicBezTo>
                <a:lnTo>
                  <a:pt x="0" y="6499531"/>
                </a:lnTo>
                <a:cubicBezTo>
                  <a:pt x="0" y="6569503"/>
                  <a:pt x="56723" y="6626227"/>
                  <a:pt x="126696" y="6626227"/>
                </a:cubicBezTo>
                <a:lnTo>
                  <a:pt x="8801405" y="6626227"/>
                </a:lnTo>
                <a:cubicBezTo>
                  <a:pt x="8871377" y="6626227"/>
                  <a:pt x="8928101" y="6569503"/>
                  <a:pt x="8928101" y="6499531"/>
                </a:cubicBezTo>
                <a:lnTo>
                  <a:pt x="8928101" y="126696"/>
                </a:lnTo>
                <a:cubicBezTo>
                  <a:pt x="8928101" y="56723"/>
                  <a:pt x="8871377" y="0"/>
                  <a:pt x="8801405" y="0"/>
                </a:cubicBezTo>
                <a:lnTo>
                  <a:pt x="126696" y="0"/>
                </a:lnTo>
                <a:close/>
              </a:path>
            </a:pathLst>
          </a:custGeom>
          <a:noFill/>
          <a:ln w="57150" cap="flat">
            <a:solidFill>
              <a:srgbClr val="0033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0166" tIns="30086" rIns="60166" bIns="30086" anchor="ctr" anchorCtr="1"/>
          <a:lstStyle/>
          <a:p>
            <a:endParaRPr lang="ru-RU" sz="1351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-405246" y="138655"/>
            <a:ext cx="918638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КАПИТАЛЬНЫЕ ВЛОЖЕНИЯ ПРИ СЕРИЙНОМ ВЫПУСКЕ 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СИСТЕМ ГЕНЕРИРУЮЩИХ МОЩНОСТЬ НИЖЕ 500 </a:t>
            </a:r>
            <a:r>
              <a:rPr kumimoji="0" lang="en-US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$/</a:t>
            </a:r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кВт</a:t>
            </a:r>
          </a:p>
          <a:p>
            <a:pPr algn="ctr" eaLnBrk="1" hangingPunct="1"/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ПРИ СЕБЕСТОИМОСТИ ПРОИЗВОДСТВА ЭНЕРГИИ </a:t>
            </a:r>
            <a:r>
              <a:rPr kumimoji="0" lang="en-US" sz="1800" b="1">
                <a:solidFill>
                  <a:srgbClr val="0000CC"/>
                </a:solidFill>
                <a:latin typeface="Arial Black"/>
                <a:cs typeface="Arial Black"/>
              </a:rPr>
              <a:t>&gt;</a:t>
            </a:r>
            <a:r>
              <a:rPr kumimoji="0" lang="ru-RU" sz="1800" b="1" smtClean="0">
                <a:solidFill>
                  <a:srgbClr val="0000CC"/>
                </a:solidFill>
                <a:latin typeface="Arial Black"/>
                <a:cs typeface="Arial Black"/>
              </a:rPr>
              <a:t> </a:t>
            </a:r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0 </a:t>
            </a:r>
            <a:r>
              <a:rPr kumimoji="0" lang="en-US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$/</a:t>
            </a:r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кВт</a:t>
            </a:r>
            <a:r>
              <a:rPr kumimoji="0" lang="en-US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*</a:t>
            </a:r>
            <a:r>
              <a:rPr kumimoji="0" lang="ru-RU" sz="1800" b="1" dirty="0" smtClean="0">
                <a:solidFill>
                  <a:srgbClr val="0000CC"/>
                </a:solidFill>
                <a:latin typeface="Arial Black"/>
                <a:cs typeface="Arial Black"/>
              </a:rPr>
              <a:t>ч </a:t>
            </a:r>
          </a:p>
        </p:txBody>
      </p:sp>
      <p:pic>
        <p:nvPicPr>
          <p:cNvPr id="6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16" y="1061985"/>
            <a:ext cx="8474570" cy="31806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xmlns="" id="{04C674EF-13FC-484F-8C6A-3F602D932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73" y="1061985"/>
            <a:ext cx="2623498" cy="769441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kumimoji="0" lang="ru-RU" altLang="ru-RU" sz="1100" b="1" dirty="0" smtClean="0">
                <a:solidFill>
                  <a:srgbClr val="0000FF"/>
                </a:solidFill>
                <a:latin typeface="Arial Black"/>
                <a:ea typeface="MS PGothic" panose="020B0600070205080204" pitchFamily="34" charset="-128"/>
                <a:cs typeface="Arial Black"/>
              </a:rPr>
              <a:t>УДЕЛЬНАЯ СЕБЕСТОИМОСТЬ</a:t>
            </a:r>
            <a:r>
              <a:rPr kumimoji="0" lang="ru-RU" altLang="ru-RU" sz="1100" b="1" dirty="0">
                <a:solidFill>
                  <a:srgbClr val="0000FF"/>
                </a:solidFill>
                <a:latin typeface="Arial Black"/>
                <a:ea typeface="MS PGothic" panose="020B0600070205080204" pitchFamily="34" charset="-128"/>
                <a:cs typeface="Arial Black"/>
              </a:rPr>
              <a:t> </a:t>
            </a:r>
            <a:r>
              <a:rPr kumimoji="0" lang="ru-RU" altLang="ru-RU" sz="1100" b="1" dirty="0" smtClean="0">
                <a:solidFill>
                  <a:srgbClr val="0000FF"/>
                </a:solidFill>
                <a:latin typeface="Arial Black"/>
                <a:ea typeface="MS PGothic" panose="020B0600070205080204" pitchFamily="34" charset="-128"/>
                <a:cs typeface="Arial Black"/>
              </a:rPr>
              <a:t>УСТАНОВЛЕННОЙ МОЩНОСТИ</a:t>
            </a:r>
          </a:p>
          <a:p>
            <a:pPr algn="ctr" eaLnBrk="1" hangingPunct="1"/>
            <a:r>
              <a:rPr kumimoji="0" lang="ru-RU" altLang="ru-RU" sz="1100" b="1" dirty="0" smtClean="0">
                <a:solidFill>
                  <a:srgbClr val="0000FF"/>
                </a:solidFill>
                <a:latin typeface="Arial Black"/>
                <a:ea typeface="MS PGothic" panose="020B0600070205080204" pitchFamily="34" charset="-128"/>
                <a:cs typeface="Arial Black"/>
              </a:rPr>
              <a:t>И ПРОИЗВОДСТВА ЭНЕРГИИ</a:t>
            </a:r>
          </a:p>
          <a:p>
            <a:pPr algn="ctr" eaLnBrk="1" hangingPunct="1"/>
            <a:r>
              <a:rPr kumimoji="0" lang="ru-RU" altLang="ru-RU" sz="1100" b="1" dirty="0" smtClean="0">
                <a:solidFill>
                  <a:srgbClr val="0000FF"/>
                </a:solidFill>
                <a:latin typeface="Arial Black"/>
                <a:ea typeface="MS PGothic" panose="020B0600070205080204" pitchFamily="34" charset="-128"/>
                <a:cs typeface="Arial Black"/>
              </a:rPr>
              <a:t>В МИРЕ НА 2023 Г. </a:t>
            </a:r>
            <a:endParaRPr kumimoji="0" lang="ru-RU" altLang="ru-RU" sz="1100" b="1" dirty="0">
              <a:solidFill>
                <a:srgbClr val="0000FF"/>
              </a:solidFill>
              <a:latin typeface="Arial Black"/>
              <a:ea typeface="MS PGothic" panose="020B0600070205080204" pitchFamily="34" charset="-128"/>
              <a:cs typeface="Arial Black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308883"/>
              </p:ext>
            </p:extLst>
          </p:nvPr>
        </p:nvGraphicFramePr>
        <p:xfrm>
          <a:off x="306573" y="4247468"/>
          <a:ext cx="836305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803"/>
                <a:gridCol w="2880116"/>
                <a:gridCol w="29381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Низкотемпературная</a:t>
                      </a:r>
                    </a:p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электрогенерация</a:t>
                      </a:r>
                      <a:endParaRPr lang="ru-RU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Менее 500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$/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квт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 цент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$/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кВт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ч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97880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Presentation_16x9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9746</TotalTime>
  <Words>793</Words>
  <Application>Microsoft Macintosh PowerPoint</Application>
  <PresentationFormat>Другой</PresentationFormat>
  <Paragraphs>115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Presentation_16x9_white_template</vt:lpstr>
      <vt:lpstr>Custom Design</vt:lpstr>
      <vt:lpstr>1_Custom Design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User 1</cp:lastModifiedBy>
  <cp:revision>262</cp:revision>
  <cp:lastPrinted>2020-02-21T13:47:32Z</cp:lastPrinted>
  <dcterms:created xsi:type="dcterms:W3CDTF">2019-09-24T12:37:05Z</dcterms:created>
  <dcterms:modified xsi:type="dcterms:W3CDTF">2023-03-16T04:10:20Z</dcterms:modified>
</cp:coreProperties>
</file>