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  <p:sldMasterId id="2147483669" r:id="rId4"/>
    <p:sldMasterId id="2147483672" r:id="rId5"/>
  </p:sldMasterIdLst>
  <p:notesMasterIdLst>
    <p:notesMasterId r:id="rId21"/>
  </p:notesMasterIdLst>
  <p:sldIdLst>
    <p:sldId id="261" r:id="rId6"/>
    <p:sldId id="431" r:id="rId7"/>
    <p:sldId id="434" r:id="rId8"/>
    <p:sldId id="423" r:id="rId9"/>
    <p:sldId id="424" r:id="rId10"/>
    <p:sldId id="425" r:id="rId11"/>
    <p:sldId id="426" r:id="rId12"/>
    <p:sldId id="429" r:id="rId13"/>
    <p:sldId id="432" r:id="rId14"/>
    <p:sldId id="427" r:id="rId15"/>
    <p:sldId id="433" r:id="rId16"/>
    <p:sldId id="435" r:id="rId17"/>
    <p:sldId id="403" r:id="rId18"/>
    <p:sldId id="428" r:id="rId19"/>
    <p:sldId id="38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7" autoAdjust="0"/>
    <p:restoredTop sz="94660"/>
  </p:normalViewPr>
  <p:slideViewPr>
    <p:cSldViewPr snapToGrid="0">
      <p:cViewPr>
        <p:scale>
          <a:sx n="100" d="100"/>
          <a:sy n="100" d="100"/>
        </p:scale>
        <p:origin x="280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3EA0E-A007-4816-A46D-6C47165643F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01DA5-C6D3-4AAE-A905-2547659FF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6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6F505D1-BEDF-468A-9588-68F877DCB967}" type="datetimeFigureOut">
              <a:rPr lang="ru-RU">
                <a:solidFill>
                  <a:prstClr val="black"/>
                </a:solidFill>
              </a:rPr>
              <a:pPr/>
              <a:t>05.04.2023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7278078-B35E-4F1D-9D51-0B71C28E50BC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5D1-BEDF-468A-9588-68F877DCB9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8078-B35E-4F1D-9D51-0B71C28E50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2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700808"/>
            <a:ext cx="9820672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528" y="2468893"/>
            <a:ext cx="10382944" cy="3264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6F505D1-BEDF-468A-9588-68F877DCB967}" type="datetimeFigureOut">
              <a:rPr lang="ru-RU">
                <a:solidFill>
                  <a:prstClr val="black"/>
                </a:solidFill>
              </a:rPr>
              <a:pPr/>
              <a:t>05.04.2023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7278078-B35E-4F1D-9D51-0B71C28E50BC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1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5D1-BEDF-468A-9588-68F877DCB9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8078-B35E-4F1D-9D51-0B71C28E50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9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5D1-BEDF-468A-9588-68F877DCB9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8078-B35E-4F1D-9D51-0B71C28E50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0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6F505D1-BEDF-468A-9588-68F877DCB967}" type="datetimeFigureOut">
              <a:rPr lang="ru-RU">
                <a:solidFill>
                  <a:prstClr val="black"/>
                </a:solidFill>
              </a:rPr>
              <a:pPr/>
              <a:t>05.04.2023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7278078-B35E-4F1D-9D51-0B71C28E50BC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4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700808"/>
            <a:ext cx="9820672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528" y="2468893"/>
            <a:ext cx="10382944" cy="3264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6F505D1-BEDF-468A-9588-68F877DCB967}" type="datetimeFigureOut">
              <a:rPr lang="ru-RU">
                <a:solidFill>
                  <a:prstClr val="black"/>
                </a:solidFill>
              </a:rPr>
              <a:pPr/>
              <a:t>05.04.2023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7278078-B35E-4F1D-9D51-0B71C28E50BC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2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6F505D1-BEDF-468A-9588-68F877DCB967}" type="datetimeFigureOut">
              <a:rPr lang="ru-RU">
                <a:solidFill>
                  <a:prstClr val="black"/>
                </a:solidFill>
              </a:rPr>
              <a:pPr/>
              <a:t>05.04.2023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7278078-B35E-4F1D-9D51-0B71C28E50BC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1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700808"/>
            <a:ext cx="9820672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528" y="2468893"/>
            <a:ext cx="10382944" cy="3264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6F505D1-BEDF-468A-9588-68F877DCB967}" type="datetimeFigureOut">
              <a:rPr lang="ru-RU">
                <a:solidFill>
                  <a:prstClr val="black"/>
                </a:solidFill>
              </a:rPr>
              <a:pPr/>
              <a:t>05.04.2023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7278078-B35E-4F1D-9D51-0B71C28E50BC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3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5D1-BEDF-468A-9588-68F877DCB9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8078-B35E-4F1D-9D51-0B71C28E50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3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0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aseline="-25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700808"/>
            <a:ext cx="9820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4528" y="2468893"/>
            <a:ext cx="10382944" cy="326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505D1-BEDF-468A-9588-68F877DCB9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78078-B35E-4F1D-9D51-0B71C28E50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1144163"/>
          </a:xfrm>
          <a:prstGeom prst="rect">
            <a:avLst/>
          </a:prstGeom>
          <a:solidFill>
            <a:srgbClr val="A0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aseline="-250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0" y="1177521"/>
            <a:ext cx="12192000" cy="24000"/>
          </a:xfrm>
          <a:prstGeom prst="rect">
            <a:avLst/>
          </a:prstGeom>
          <a:solidFill>
            <a:srgbClr val="A0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8709" y="150907"/>
            <a:ext cx="1519259" cy="851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3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09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30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 rot="16200000">
            <a:off x="-2856919" y="2856919"/>
            <a:ext cx="6858000" cy="1144163"/>
          </a:xfrm>
          <a:prstGeom prst="rect">
            <a:avLst/>
          </a:prstGeom>
          <a:solidFill>
            <a:srgbClr val="A0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aseline="-250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16200000" flipV="1">
            <a:off x="-2248820" y="3415984"/>
            <a:ext cx="6864000" cy="24000"/>
          </a:xfrm>
          <a:prstGeom prst="rect">
            <a:avLst/>
          </a:prstGeom>
          <a:solidFill>
            <a:srgbClr val="A0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700808"/>
            <a:ext cx="9820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4528" y="2468893"/>
            <a:ext cx="10382944" cy="326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505D1-BEDF-468A-9588-68F877DCB9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78078-B35E-4F1D-9D51-0B71C28E50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112" y="264052"/>
            <a:ext cx="795323" cy="860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5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771197" y="1333043"/>
            <a:ext cx="1584175" cy="155557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1361" y="1353793"/>
            <a:ext cx="8649782" cy="817908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РОНГОНЕН ЕЛЕНА</a:t>
            </a:r>
            <a:b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latin typeface="Century Gothic" panose="020B0502020202020204" pitchFamily="34" charset="0"/>
              </a:rPr>
              <a:t> 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771197" y="3745110"/>
            <a:ext cx="10835783" cy="2531041"/>
          </a:xfrm>
        </p:spPr>
        <p:txBody>
          <a:bodyPr>
            <a:noAutofit/>
          </a:bodyPr>
          <a:lstStyle/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Доцент кафедры управления человеческими ресурсами экономического факультета СФУ</a:t>
            </a: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Опыт работы: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Coca-Cola HBC Eurasia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Спортмастер,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Альфа-банк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Сибирь-инжиниринг,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IT-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парк ПМ</a:t>
            </a: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Производство, оптовые продажи, банк, энергетика, ритейл,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направления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-деятельности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HRD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Сертифицированный тренер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2003 г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М. Кукушкин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Сертифицированный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коуч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2014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ICU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2016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ICF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Сертифицированный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фасилитатор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2017 г, Н. Карпова</a:t>
            </a: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Опыт управления проектами в образовании</a:t>
            </a: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Mike\HRedu\Material\Стом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2" y="1403529"/>
            <a:ext cx="1414603" cy="14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3171" y="1401699"/>
            <a:ext cx="14400" cy="1370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8" y="1333042"/>
            <a:ext cx="1598184" cy="20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004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 smtClean="0">
                <a:solidFill>
                  <a:srgbClr val="0096FF"/>
                </a:solidFill>
              </a:rPr>
              <a:t>HR-СТРАТЕГ</a:t>
            </a:r>
            <a:endParaRPr lang="ru-RU" sz="3600" dirty="0">
              <a:solidFill>
                <a:srgbClr val="0096F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2128" y="1554493"/>
            <a:ext cx="10690572" cy="4274807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Создавать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HR-стратегию и HR-стандарты на основе бизнес-стратегии и других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вводных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Определять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правильный для конкретной организации и HR-стратегии набор основных HR-процессов, инструментов, проектов и ресурсов и проводить их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настройку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Совместно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бизнесом руководить реализацией HR-стратегии и внедрением стандартов в работу с персоналом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организации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41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 smtClean="0">
                <a:solidFill>
                  <a:srgbClr val="0096FF"/>
                </a:solidFill>
              </a:rPr>
              <a:t>ФАКТОРЫ ВЛИЯЮЩИЕ НА СТРАТЕГИЮ</a:t>
            </a:r>
            <a:endParaRPr lang="ru-RU" sz="3600" dirty="0">
              <a:solidFill>
                <a:srgbClr val="0096F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4028" y="2938793"/>
            <a:ext cx="4404072" cy="4274807"/>
          </a:xfrm>
        </p:spPr>
        <p:txBody>
          <a:bodyPr/>
          <a:lstStyle/>
          <a:p>
            <a:pPr fontAlgn="base"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Экономика и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политика</a:t>
            </a:r>
          </a:p>
          <a:p>
            <a:pPr fontAlgn="base">
              <a:buFont typeface="Wingdings" charset="2"/>
              <a:buChar char="Ø"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Специфика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 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Законы” отрасли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7318028" y="2664339"/>
            <a:ext cx="4404072" cy="3004807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 собственника/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компании</a:t>
            </a:r>
          </a:p>
          <a:p>
            <a:pPr fontAlgn="base">
              <a:buFont typeface="Wingdings" charset="2"/>
              <a:buChar char="Ø"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Зрелость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ЛПР и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команд</a:t>
            </a:r>
          </a:p>
          <a:p>
            <a:pPr fontAlgn="base">
              <a:buFont typeface="Wingdings" charset="2"/>
              <a:buChar char="Ø"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Профессионализм HR</a:t>
            </a:r>
          </a:p>
          <a:p>
            <a:pPr fontAlgn="base">
              <a:buFont typeface="Wingdings" charset="2"/>
              <a:buChar char="Ø"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Ресурсы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финансовые..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028" y="1765300"/>
            <a:ext cx="394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6D6FF"/>
                </a:solidFill>
                <a:latin typeface="+mj-lt"/>
                <a:ea typeface="+mj-ea"/>
                <a:cs typeface="+mj-cs"/>
              </a:rPr>
              <a:t>ВНЕШНИЕ</a:t>
            </a:r>
            <a:endParaRPr lang="ru-RU" sz="3200" dirty="0">
              <a:solidFill>
                <a:srgbClr val="76D6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8028" y="1925777"/>
            <a:ext cx="3149600" cy="43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70428" y="2078177"/>
            <a:ext cx="3149600" cy="43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53164" y="1605146"/>
            <a:ext cx="3149600" cy="43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18028" y="1790574"/>
            <a:ext cx="416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6D6FF"/>
                </a:solidFill>
                <a:latin typeface="+mj-lt"/>
                <a:ea typeface="+mj-ea"/>
                <a:cs typeface="+mj-cs"/>
              </a:rPr>
              <a:t>ВНУТРЕННИЕ</a:t>
            </a:r>
            <a:endParaRPr lang="ru-RU" sz="3200" dirty="0">
              <a:solidFill>
                <a:srgbClr val="76D6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69939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oGJrJXOOYNFV86_SDtqThYjgZjqoGM-wJTOAmkfPTcE6UrGSWeiu0AFSZ4S6XrE1MORZBCZp1kDssB8zeduM83fUglWZ41LDIL0QNH49Uiv3Qa-6VTgTq5f7xWctJQkB_m_oeuBz_G2po9fSguqF_HmIj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44499"/>
            <a:ext cx="11150600" cy="62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515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958850"/>
            <a:ext cx="9820672" cy="766711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96900" y="1958872"/>
            <a:ext cx="6400800" cy="3774384"/>
          </a:xfrm>
        </p:spPr>
        <p:txBody>
          <a:bodyPr/>
          <a:lstStyle/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Миссия. Зачем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мы живем?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Самоидентификация. Кто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мы такие?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Ценности. Во что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мы верим? 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Способности, навыки. Чему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мы учимся? 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Поведение, действия. Что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мы делаем вместе? 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Окружение. Что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мы имеем вместе?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Заголовок 8"/>
          <p:cNvSpPr txBox="1">
            <a:spLocks/>
          </p:cNvSpPr>
          <p:nvPr/>
        </p:nvSpPr>
        <p:spPr>
          <a:xfrm>
            <a:off x="723900" y="808805"/>
            <a:ext cx="11303000" cy="76671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dirty="0">
                <a:solidFill>
                  <a:srgbClr val="0096FF"/>
                </a:solidFill>
              </a:rPr>
              <a:t>ЛОГИЧЕСКИЕ </a:t>
            </a:r>
            <a:r>
              <a:rPr lang="ru-RU" sz="3300" dirty="0" smtClean="0">
                <a:solidFill>
                  <a:srgbClr val="0096FF"/>
                </a:solidFill>
              </a:rPr>
              <a:t>УРОВНИ ПОНИМАНИЯ. </a:t>
            </a:r>
            <a:r>
              <a:rPr lang="ru-RU" sz="3300" dirty="0">
                <a:solidFill>
                  <a:srgbClr val="0096FF"/>
                </a:solidFill>
              </a:rPr>
              <a:t>ИЩЕМ СОВПАДЕНИЯ</a:t>
            </a:r>
            <a:endParaRPr lang="ru-RU" sz="3300" dirty="0">
              <a:solidFill>
                <a:srgbClr val="0096FF"/>
              </a:solidFill>
            </a:endParaRPr>
          </a:p>
          <a:p>
            <a:endParaRPr lang="ru-RU" sz="3300" dirty="0">
              <a:solidFill>
                <a:srgbClr val="0096FF"/>
              </a:solidFill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3721100" y="5801669"/>
            <a:ext cx="5506031" cy="682526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1096764" y="1192161"/>
            <a:ext cx="9820672" cy="76671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2143843"/>
            <a:ext cx="4457700" cy="3325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61400" y="5702628"/>
            <a:ext cx="209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Пирамида </a:t>
            </a:r>
            <a:r>
              <a:rPr lang="ru-RU" dirty="0" err="1" smtClean="0"/>
              <a:t>Р.Дилтса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878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 smtClean="0">
                <a:solidFill>
                  <a:srgbClr val="0096FF"/>
                </a:solidFill>
              </a:rPr>
              <a:t>ОРГАНИЗАТОР HR-СЕРВИСА</a:t>
            </a:r>
            <a:endParaRPr lang="ru-RU" sz="3600" dirty="0">
              <a:solidFill>
                <a:srgbClr val="0096F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7528" y="1630693"/>
            <a:ext cx="10382944" cy="4274807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Выстраивать контакт, формировать доверительное двустороннее общение с ключевыми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стейкхолдерами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СEO, топ-менеджментом, линейными руководителями,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сотрудниками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Обрабатывать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запросы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стейкхолдеров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организовывать их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обработку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Организовывать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совершенствовать сервис — работу по удовлетворению запросов и сбору обратной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связи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957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04528" y="628650"/>
            <a:ext cx="10309572" cy="766711"/>
          </a:xfrm>
        </p:spPr>
        <p:txBody>
          <a:bodyPr/>
          <a:lstStyle/>
          <a:p>
            <a:r>
              <a:rPr lang="ru-RU" sz="3500" dirty="0">
                <a:solidFill>
                  <a:srgbClr val="0096FF"/>
                </a:solidFill>
              </a:rPr>
              <a:t>СВЕРКА </a:t>
            </a:r>
            <a:r>
              <a:rPr lang="mr-IN" sz="3500" dirty="0">
                <a:solidFill>
                  <a:srgbClr val="0096FF"/>
                </a:solidFill>
              </a:rPr>
              <a:t>–</a:t>
            </a:r>
            <a:r>
              <a:rPr lang="ru-RU" sz="3500" dirty="0">
                <a:solidFill>
                  <a:srgbClr val="0096FF"/>
                </a:solidFill>
              </a:rPr>
              <a:t> ФАКТОР ВЛИЯЮЩИЙ НА </a:t>
            </a:r>
            <a:r>
              <a:rPr lang="ru-RU" sz="3500" dirty="0" smtClean="0">
                <a:solidFill>
                  <a:srgbClr val="0096FF"/>
                </a:solidFill>
              </a:rPr>
              <a:t>РЕЗУЛЬТАТ </a:t>
            </a:r>
            <a:endParaRPr lang="ru-RU" sz="3500" dirty="0">
              <a:solidFill>
                <a:srgbClr val="0096FF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04528" y="1983414"/>
            <a:ext cx="5559772" cy="3749842"/>
          </a:xfrm>
        </p:spPr>
        <p:txBody>
          <a:bodyPr/>
          <a:lstStyle/>
          <a:p>
            <a:pPr fontAlgn="base">
              <a:buFont typeface="Wingdings" charset="2"/>
              <a:buChar char="Ø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HR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ОБСТВЕННИК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ПОДРАЗДЕНИЯ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СОТРУДНИКИ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КЛИЕНТЫ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ПАРТНЕРЫ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СООБЩЕСТВО  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1983414"/>
            <a:ext cx="5194300" cy="38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49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 smtClean="0">
                <a:solidFill>
                  <a:srgbClr val="0096FF"/>
                </a:solidFill>
              </a:rPr>
              <a:t>ЗАЧЕМ НУЖЕН </a:t>
            </a:r>
            <a:r>
              <a:rPr lang="en-US" sz="3600" dirty="0" smtClean="0">
                <a:solidFill>
                  <a:srgbClr val="0096FF"/>
                </a:solidFill>
              </a:rPr>
              <a:t>HR? </a:t>
            </a:r>
            <a:r>
              <a:rPr lang="ru-RU" sz="3600" dirty="0" smtClean="0">
                <a:solidFill>
                  <a:srgbClr val="0096FF"/>
                </a:solidFill>
              </a:rPr>
              <a:t>КАРТИНА МИРА</a:t>
            </a:r>
            <a:endParaRPr lang="ru-RU" sz="3600" dirty="0">
              <a:solidFill>
                <a:srgbClr val="0096FF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12056" y="1890662"/>
            <a:ext cx="7309544" cy="409331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        </a:t>
            </a:r>
            <a:endParaRPr lang="ru-RU" sz="2800" dirty="0"/>
          </a:p>
          <a:p>
            <a:pPr fontAlgn="base">
              <a:buFont typeface="Wingdings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СОБСТВЕННИК</a:t>
            </a:r>
          </a:p>
          <a:p>
            <a:pPr fontAlgn="base"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ПОДРАЗДЕЛЕНИЯ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СОТРУДНИК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3" y="2043062"/>
            <a:ext cx="5511555" cy="43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377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 smtClean="0">
                <a:solidFill>
                  <a:srgbClr val="0096FF"/>
                </a:solidFill>
              </a:rPr>
              <a:t>МОДЕЛЬ ДЕЙВА УЛЬРИХА</a:t>
            </a:r>
            <a:endParaRPr lang="ru-RU" sz="3600" dirty="0">
              <a:solidFill>
                <a:srgbClr val="0096FF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1400480"/>
            <a:ext cx="7661889" cy="5457520"/>
          </a:xfrm>
        </p:spPr>
      </p:pic>
    </p:spTree>
    <p:extLst>
      <p:ext uri="{BB962C8B-B14F-4D97-AF65-F5344CB8AC3E}">
        <p14:creationId xmlns:p14="http://schemas.microsoft.com/office/powerpoint/2010/main" val="9585801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>
                <a:solidFill>
                  <a:srgbClr val="0096FF"/>
                </a:solidFill>
              </a:rPr>
              <a:t>ПРОФЕССИОНАЛЬНЫЕ ОРИЕНТИРЫ</a:t>
            </a:r>
            <a:endParaRPr lang="ru-RU" sz="3600" dirty="0">
              <a:solidFill>
                <a:srgbClr val="0096FF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04528" y="1484261"/>
            <a:ext cx="10382944" cy="400769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         </a:t>
            </a:r>
            <a:endParaRPr lang="ru-RU" sz="2800" dirty="0"/>
          </a:p>
          <a:p>
            <a:pPr>
              <a:buFont typeface="Wingdings" charset="2"/>
              <a:buChar char="Ø"/>
            </a:pPr>
            <a:r>
              <a:rPr lang="en-US" sz="2800" b="1" dirty="0" smtClean="0">
                <a:solidFill>
                  <a:srgbClr val="0096FF"/>
                </a:solidFill>
              </a:rPr>
              <a:t>CIPD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Chartered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Institute of Personnel and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британск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ая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ассоциаци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профессионалов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области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HR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endParaRPr lang="ru-RU" sz="2800" dirty="0" smtClean="0">
              <a:solidFill>
                <a:srgbClr val="00B0F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800" b="1" dirty="0" smtClean="0">
                <a:solidFill>
                  <a:srgbClr val="0096FF"/>
                </a:solidFill>
              </a:rPr>
              <a:t>SHRM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Society for Human Resource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r>
              <a:rPr lang="ru-RU" sz="2800" dirty="0" smtClean="0">
                <a:solidFill>
                  <a:srgbClr val="00B0F0"/>
                </a:solidFill>
              </a:rPr>
              <a:t> 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американское сообщество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профессионалов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области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HR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rgbClr val="00B0F0"/>
              </a:solidFill>
            </a:endParaRPr>
          </a:p>
          <a:p>
            <a:endParaRPr lang="ru-RU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1654735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en-US" sz="3600" dirty="0">
                <a:solidFill>
                  <a:srgbClr val="0096FF"/>
                </a:solidFill>
              </a:rPr>
              <a:t>CIPD</a:t>
            </a:r>
            <a:r>
              <a:rPr lang="ru-RU" sz="3600" dirty="0">
                <a:solidFill>
                  <a:srgbClr val="0096FF"/>
                </a:solidFill>
              </a:rPr>
              <a:t>. ЧТО ДОЛЖЕН ЗНАТЬ</a:t>
            </a:r>
            <a:r>
              <a:rPr lang="ru-RU" sz="3600" dirty="0">
                <a:solidFill>
                  <a:srgbClr val="0096FF"/>
                </a:solidFill>
              </a:rPr>
              <a:t>,</a:t>
            </a:r>
            <a:r>
              <a:rPr lang="ru-RU" sz="3600" dirty="0">
                <a:solidFill>
                  <a:srgbClr val="0096FF"/>
                </a:solidFill>
              </a:rPr>
              <a:t> УМЕТЬ, ДЕЛАТЬ </a:t>
            </a:r>
            <a:r>
              <a:rPr lang="en-US" sz="3600" dirty="0">
                <a:solidFill>
                  <a:srgbClr val="0096FF"/>
                </a:solidFill>
              </a:rPr>
              <a:t>HR</a:t>
            </a:r>
            <a:endParaRPr lang="ru-RU" sz="3600" dirty="0">
              <a:solidFill>
                <a:srgbClr val="0096FF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04528" y="1484261"/>
            <a:ext cx="10382944" cy="4802239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Организационный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дизайн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Организационное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персоналом и планирование преемственности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развитие персонала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эффективностью и вознаграждением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вовлеченностью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отношениями с сотрудниками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Сервис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информирование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Персональное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профессиональное лидерство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другими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людьми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0142302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en-US" sz="3600" dirty="0">
                <a:solidFill>
                  <a:srgbClr val="0096FF"/>
                </a:solidFill>
              </a:rPr>
              <a:t>SHRM</a:t>
            </a:r>
            <a:r>
              <a:rPr lang="ru-RU" sz="3600" dirty="0">
                <a:solidFill>
                  <a:srgbClr val="0096FF"/>
                </a:solidFill>
              </a:rPr>
              <a:t>. </a:t>
            </a:r>
            <a:r>
              <a:rPr lang="ru-RU" sz="3600" dirty="0">
                <a:solidFill>
                  <a:srgbClr val="0096FF"/>
                </a:solidFill>
              </a:rPr>
              <a:t>ЧТО ДОЛЖЕН ЗНАТЬ, УМЕТЬ, ДЕЛАТЬ </a:t>
            </a:r>
            <a:r>
              <a:rPr lang="en-US" sz="3600" dirty="0">
                <a:solidFill>
                  <a:srgbClr val="0096FF"/>
                </a:solidFill>
              </a:rPr>
              <a:t>HR</a:t>
            </a:r>
            <a:endParaRPr lang="ru-RU" sz="3600" dirty="0">
              <a:solidFill>
                <a:srgbClr val="0096FF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04528" y="2093861"/>
            <a:ext cx="10382944" cy="4306939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Люди</a:t>
            </a:r>
          </a:p>
          <a:p>
            <a:pPr>
              <a:buFont typeface="Wingdings" charset="2"/>
              <a:buChar char="Ø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Бизнес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Межличностное взаимодействие</a:t>
            </a:r>
          </a:p>
          <a:p>
            <a:pPr>
              <a:buFont typeface="Wingdings" charset="2"/>
              <a:buChar char="Ø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</a:t>
            </a:r>
          </a:p>
          <a:p>
            <a:pPr>
              <a:buFont typeface="Wingdings" charset="2"/>
              <a:buChar char="Ø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Лидерство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Знания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4353515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 smtClean="0">
                <a:solidFill>
                  <a:srgbClr val="0096FF"/>
                </a:solidFill>
              </a:rPr>
              <a:t>ОТВЕТ БИЗНЕСА "ЗАЧЕМ </a:t>
            </a:r>
            <a:r>
              <a:rPr lang="ru-RU" sz="3600" dirty="0">
                <a:solidFill>
                  <a:srgbClr val="0096FF"/>
                </a:solidFill>
              </a:rPr>
              <a:t>НУЖЕН </a:t>
            </a:r>
            <a:r>
              <a:rPr lang="en-US" sz="3600" dirty="0" smtClean="0">
                <a:solidFill>
                  <a:srgbClr val="0096FF"/>
                </a:solidFill>
              </a:rPr>
              <a:t>HR</a:t>
            </a:r>
            <a:r>
              <a:rPr lang="ru-RU" sz="3600" dirty="0" smtClean="0">
                <a:solidFill>
                  <a:srgbClr val="0096FF"/>
                </a:solidFill>
              </a:rPr>
              <a:t>?»</a:t>
            </a:r>
            <a:endParaRPr lang="ru-RU" sz="3600" dirty="0">
              <a:solidFill>
                <a:srgbClr val="0096FF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04528" y="2055761"/>
            <a:ext cx="2994372" cy="400769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ЛЮДИ ЕСТЬ  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риходят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нужном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количестве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нужное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нужного качества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sp>
        <p:nvSpPr>
          <p:cNvPr id="4" name="Объект 9"/>
          <p:cNvSpPr txBox="1">
            <a:spLocks/>
          </p:cNvSpPr>
          <p:nvPr/>
        </p:nvSpPr>
        <p:spPr>
          <a:xfrm>
            <a:off x="8422928" y="2055759"/>
            <a:ext cx="2994372" cy="400769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ЛЮДИ ХОТЯТ 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работать эффективно и оставаться в организации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solidFill>
                <a:srgbClr val="00B0F0"/>
              </a:solidFill>
            </a:endParaRP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 smtClean="0"/>
          </a:p>
        </p:txBody>
      </p:sp>
      <p:sp>
        <p:nvSpPr>
          <p:cNvPr id="5" name="Объект 9"/>
          <p:cNvSpPr txBox="1">
            <a:spLocks/>
          </p:cNvSpPr>
          <p:nvPr/>
        </p:nvSpPr>
        <p:spPr>
          <a:xfrm>
            <a:off x="4663728" y="2055760"/>
            <a:ext cx="2994372" cy="400769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ЛЮДИ УМЕЮТ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работать эффективно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5578824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>
                <a:solidFill>
                  <a:srgbClr val="0096FF"/>
                </a:solidFill>
              </a:rPr>
              <a:t>РУКОВОДИТЕЛЬ HR-ДЕПАРТАМЕНТА</a:t>
            </a:r>
            <a:endParaRPr lang="ru-RU" sz="3600" dirty="0">
              <a:solidFill>
                <a:srgbClr val="0096F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90228" y="1910093"/>
            <a:ext cx="10382944" cy="4274807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Организовывать достижение HR-службой согласованных результатов оптимальным путем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Поддерживать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высокую квалификацию и вовлеченность сотрудников HR-службы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Внедрять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необходимые улучшения в работу HR-службы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26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 smtClean="0">
                <a:solidFill>
                  <a:srgbClr val="0096FF"/>
                </a:solidFill>
              </a:rPr>
              <a:t>ЦИКЛ РАСПРЕДЕЛЕНИЯ </a:t>
            </a:r>
            <a:r>
              <a:rPr lang="en-US" sz="3600" dirty="0" smtClean="0">
                <a:solidFill>
                  <a:srgbClr val="0096FF"/>
                </a:solidFill>
              </a:rPr>
              <a:t>HR-</a:t>
            </a:r>
            <a:r>
              <a:rPr lang="ru-RU" sz="3600" dirty="0" smtClean="0">
                <a:solidFill>
                  <a:srgbClr val="0096FF"/>
                </a:solidFill>
              </a:rPr>
              <a:t>ФУНКЦИЙ </a:t>
            </a:r>
            <a:endParaRPr lang="ru-RU" sz="3600" dirty="0">
              <a:solidFill>
                <a:srgbClr val="0096FF"/>
              </a:solidFill>
            </a:endParaRPr>
          </a:p>
        </p:txBody>
      </p:sp>
      <p:pic>
        <p:nvPicPr>
          <p:cNvPr id="1026" name="Picture 2" descr="https://lh4.googleusercontent.com/UXg8eMTSgX7OXR7L9zukzHu35-y3-SY0EWh3OVdXSVE_ixS0WHT8i_g6YIwQ-UEDI3UjEa83iyEM681197360Ew4Zx-r3DIlWuKiIrowQkThtnRIXl7l400jj7LlGucvbillzEcOuGvKTrWJC2YuU1df_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495322"/>
            <a:ext cx="714375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629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HRedu-шаблон-2015</Template>
  <TotalTime>1524</TotalTime>
  <Words>406</Words>
  <Application>Microsoft Macintosh PowerPoint</Application>
  <PresentationFormat>Широкоэкранный</PresentationFormat>
  <Paragraphs>128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Calibri</vt:lpstr>
      <vt:lpstr>Century Gothic</vt:lpstr>
      <vt:lpstr>Mangal</vt:lpstr>
      <vt:lpstr>Wingdings</vt:lpstr>
      <vt:lpstr>Arial</vt:lpstr>
      <vt:lpstr>2_Тема Office</vt:lpstr>
      <vt:lpstr>1_Тема Office</vt:lpstr>
      <vt:lpstr>3_Тема Office</vt:lpstr>
      <vt:lpstr>4_Тема Office</vt:lpstr>
      <vt:lpstr>5_Тема Office</vt:lpstr>
      <vt:lpstr>РОНГОНЕН ЕЛЕНА      </vt:lpstr>
      <vt:lpstr>ЗАЧЕМ НУЖЕН HR? КАРТИНА МИРА</vt:lpstr>
      <vt:lpstr>МОДЕЛЬ ДЕЙВА УЛЬРИХА</vt:lpstr>
      <vt:lpstr>ПРОФЕССИОНАЛЬНЫЕ ОРИЕНТИРЫ</vt:lpstr>
      <vt:lpstr>CIPD. ЧТО ДОЛЖЕН ЗНАТЬ, УМЕТЬ, ДЕЛАТЬ HR</vt:lpstr>
      <vt:lpstr>SHRM. ЧТО ДОЛЖЕН ЗНАТЬ, УМЕТЬ, ДЕЛАТЬ HR</vt:lpstr>
      <vt:lpstr>ОТВЕТ БИЗНЕСА "ЗАЧЕМ НУЖЕН HR?»</vt:lpstr>
      <vt:lpstr>РУКОВОДИТЕЛЬ HR-ДЕПАРТАМЕНТА</vt:lpstr>
      <vt:lpstr>ЦИКЛ РАСПРЕДЕЛЕНИЯ HR-ФУНКЦИЙ </vt:lpstr>
      <vt:lpstr>HR-СТРАТЕГ</vt:lpstr>
      <vt:lpstr>ФАКТОРЫ ВЛИЯЮЩИЕ НА СТРАТЕГИЮ</vt:lpstr>
      <vt:lpstr>Презентация PowerPoint</vt:lpstr>
      <vt:lpstr> </vt:lpstr>
      <vt:lpstr>ОРГАНИЗАТОР HR-СЕРВИСА</vt:lpstr>
      <vt:lpstr>СВЕРКА – ФАКТОР ВЛИЯЮЩИЙ НА РЕЗУЛЬТАТ 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пользователь Microsoft Office</cp:lastModifiedBy>
  <cp:revision>148</cp:revision>
  <dcterms:created xsi:type="dcterms:W3CDTF">2015-12-01T08:29:55Z</dcterms:created>
  <dcterms:modified xsi:type="dcterms:W3CDTF">2023-04-05T06:06:11Z</dcterms:modified>
</cp:coreProperties>
</file>