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6" r:id="rId3"/>
    <p:sldId id="312" r:id="rId4"/>
    <p:sldId id="267" r:id="rId5"/>
    <p:sldId id="310" r:id="rId6"/>
    <p:sldId id="311" r:id="rId7"/>
    <p:sldId id="307" r:id="rId8"/>
    <p:sldId id="265" r:id="rId9"/>
    <p:sldId id="264" r:id="rId10"/>
    <p:sldId id="292" r:id="rId11"/>
    <p:sldId id="268" r:id="rId12"/>
    <p:sldId id="293" r:id="rId13"/>
    <p:sldId id="309" r:id="rId14"/>
    <p:sldId id="306" r:id="rId15"/>
    <p:sldId id="314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04" autoAdjust="0"/>
    <p:restoredTop sz="94660"/>
  </p:normalViewPr>
  <p:slideViewPr>
    <p:cSldViewPr snapToGrid="0">
      <p:cViewPr>
        <p:scale>
          <a:sx n="80" d="100"/>
          <a:sy n="80" d="100"/>
        </p:scale>
        <p:origin x="-3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326A25-A074-4442-A30C-BD931723F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F272F7-92E9-46F2-895F-5705C11F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97C976-1DAD-4D0A-95C0-C920B63B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FD3D27-6798-4185-BC90-8D1925DE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017343-DD0C-4E66-A238-77385937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556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A33E39-1CB3-4E99-854C-62190E5F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9787E59-9EED-40A3-AF62-5817B072C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E0744D-964B-40B0-9993-4DCE3D7D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223340-93D9-4266-BA7D-974EB9B5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6D0544-89AB-4A8C-9412-40950C4E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326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E9350EF-CD92-406C-8E8F-9AC55A62B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CEC2F98-507A-4F96-A339-A5F3057CF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5274EC-6485-460F-AECB-B18F76D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731417D-C1C3-4CBC-AFF5-FF1066BD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88BA79-4F98-412D-B4DE-D27384FE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45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8D75A8-6966-4CDB-B0E4-F857C7E2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30811E-9DC3-4FF0-8405-A1E1E269D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E861E6-6558-40DD-8A6E-85C04658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FC74C6-7F4C-46A1-8AB0-3DE5514B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9105C3-924D-4FF3-8AF5-EC9B8D1A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896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C8179B-A765-45C2-8907-B94A393C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0EF8051-30AF-41BB-8710-7FCCBC895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BF6170-6CF9-41C8-AD4F-24E6235B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064EAA-CAE0-4FA0-A831-FD7DC1AE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35AB00-1E8E-43FE-ACB8-FC7A0B16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01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95731A-E33E-4DA6-8975-A67BE9CF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FA9DF2-4448-4194-8F79-03E5C235A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23439C8-4812-4C09-A502-13B21799B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C525DD-2B4E-4D02-A858-8E5BEB73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5777CB-0240-4B14-863B-5D894309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09797B0-9CB9-47CF-AB05-775B27C8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138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67C34B-434B-4B60-B11A-36AEA9FB3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2504327-DFC7-4F01-BD81-01F71D10B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017A50E-CD09-4B82-81D7-935D5563F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C4ECEEA-C0FC-4F9E-B641-E775A6529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13A1C1E-0DF0-4D7B-A04F-EAC3B8E8E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E0EC804-DD95-4A0D-B431-F0DB35F3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76F4C69-BF70-49A5-89C8-D5D56268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9CFF749-47D9-47E0-A97A-F51D57CB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271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3E14ED-1284-4F2C-9566-7320DA60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82DB98A-6633-4705-ACCA-8F6703FB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16B5A06-94C3-4306-9F99-ABFC959C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051FC74-E82B-46F1-8B7D-B965B8AA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21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99F9ED3-46AD-465D-9495-66B8D94A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70323A0-2CA6-4846-B20D-D08E00D2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FE5F14-ED9E-4B94-A29C-E9407BF5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922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02B60B-0D27-4041-8B2F-330D1414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19D78A-BB1C-4D49-BA0F-E247B775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FA6C124-C227-4C7F-A84E-1316B3D18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947B7F-70F8-4178-812C-356AA8AC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9F6A45C-BD39-499E-BB20-AC433E7D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67C3627-547A-4366-BCF0-FA48A80A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152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344B61-B000-4910-9C02-B8DBC470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D7328A-A9AC-4EA2-B886-C1C7E230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005A229-F363-4287-B447-AD8C0F9D1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700E37B-D4B8-4A93-A338-7178690D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52E2EEA-7420-4050-8195-0745A677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B6A3459-BBA5-4E68-B9C4-BF47441A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312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4C0284-4887-4F3D-A29C-3F2BCEA6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A8CDE00-E6D1-467B-A611-72B7BBF4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FBE3A9-C0D6-45F4-936C-89F3905AE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F5829-83D4-41C3-BAAF-D90429EF029B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105B819-5E41-44E9-A3E6-789BD8C69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D46AC1-C30A-481D-8E01-FB8B25C2E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42DD-DF11-44B5-B677-12D7E6243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01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0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роительный материал, камень&#10;&#10;Автоматически созданное описание">
            <a:extLst>
              <a:ext uri="{FF2B5EF4-FFF2-40B4-BE49-F238E27FC236}">
                <a16:creationId xmlns="" xmlns:a16="http://schemas.microsoft.com/office/drawing/2014/main" id="{DDF2A5CD-05F7-4F20-A6AF-FE502760F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70" y="-1441283"/>
            <a:ext cx="5775622" cy="549303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199DD82-F9E8-4E78-BC81-84002A0E3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3094530"/>
            <a:ext cx="2117834" cy="150502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78F7324-BE6D-4079-8690-CCC4BB043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9" y="4858527"/>
            <a:ext cx="5426858" cy="11689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B355BA-93F5-4BC2-841E-1A67BC67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571223"/>
            <a:ext cx="9144000" cy="2008521"/>
          </a:xfrm>
        </p:spPr>
        <p:txBody>
          <a:bodyPr>
            <a:normAutofit/>
          </a:bodyPr>
          <a:lstStyle/>
          <a:p>
            <a:r>
              <a:rPr lang="ru-RU" b="1" dirty="0"/>
              <a:t>НОВЫЕ МАЛЫЕ ИНДУСТРИАЛЬНЫЕ ГОРОДА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07B8F19-7C5C-4415-90A4-AB951C863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497" y="3657600"/>
            <a:ext cx="9144000" cy="1038497"/>
          </a:xfrm>
        </p:spPr>
        <p:txBody>
          <a:bodyPr>
            <a:normAutofit/>
          </a:bodyPr>
          <a:lstStyle/>
          <a:p>
            <a:r>
              <a:rPr lang="ru-RU" sz="1900" dirty="0"/>
              <a:t>Как драйверы технологической независимости и развития территорий Енисейско-Ангарской агломерации и Арктики в рамках экономического партнёрства БРИКС</a:t>
            </a:r>
          </a:p>
          <a:p>
            <a:r>
              <a:rPr lang="ru-RU" sz="1900" dirty="0"/>
              <a:t>(Экология деревни + занятость посёлков + комфорт города)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0021" y="5006399"/>
            <a:ext cx="10894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Создание и развитие новой отрасли экономики Сибири "Торфяная промышленность«</a:t>
            </a:r>
          </a:p>
          <a:p>
            <a:r>
              <a:rPr lang="ru-RU" dirty="0" smtClean="0"/>
              <a:t>Создание инструментов реализации проекта - Новые малые городские поселения с индустриальными площадками. </a:t>
            </a:r>
          </a:p>
          <a:p>
            <a:r>
              <a:rPr lang="ru-RU" dirty="0" smtClean="0"/>
              <a:t>Создание промышленных кластеров "Деревянное Домостроение Сибири" и "Торф Сибири"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999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ECC9B84-E98B-4AB9-90E6-0E1013CF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972" y="-203201"/>
            <a:ext cx="12416972" cy="77326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0E0B509-63A4-4B54-89F8-D4E23A4AC807}"/>
              </a:ext>
            </a:extLst>
          </p:cNvPr>
          <p:cNvSpPr/>
          <p:nvPr/>
        </p:nvSpPr>
        <p:spPr>
          <a:xfrm>
            <a:off x="-224973" y="6371770"/>
            <a:ext cx="12641943" cy="126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295F06-D7B3-447D-A8B7-199B01D7FD19}"/>
              </a:ext>
            </a:extLst>
          </p:cNvPr>
          <p:cNvSpPr txBox="1">
            <a:spLocks/>
          </p:cNvSpPr>
          <p:nvPr/>
        </p:nvSpPr>
        <p:spPr>
          <a:xfrm>
            <a:off x="7474856" y="6516914"/>
            <a:ext cx="4717143" cy="341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/>
              <a:t>Проект новый русский город Автор: БЮРО </a:t>
            </a:r>
            <a:r>
              <a:rPr lang="en-US" sz="1400" dirty="0"/>
              <a:t>MEGABUDKA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09616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0B46D089-58EB-49DA-A63C-330CB8176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78"/>
            <a:ext cx="7330272" cy="178636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401252F-0657-4D86-BBB4-39CC863D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19" y="394282"/>
            <a:ext cx="6854077" cy="1325563"/>
          </a:xfrm>
        </p:spPr>
        <p:txBody>
          <a:bodyPr>
            <a:noAutofit/>
          </a:bodyPr>
          <a:lstStyle/>
          <a:p>
            <a:r>
              <a:rPr lang="ru-RU" sz="3600" b="1" dirty="0"/>
              <a:t>Город, где живут и трудятся счастливые люди!</a:t>
            </a:r>
            <a:endParaRPr lang="ru-RU" sz="1800" b="1" dirty="0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B2CE0A96-8C91-42B8-A55E-183355B86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20" y="2029326"/>
            <a:ext cx="4994079" cy="4147637"/>
          </a:xfrm>
        </p:spPr>
        <p:txBody>
          <a:bodyPr>
            <a:normAutofit fontScale="62500" lnSpcReduction="20000"/>
          </a:bodyPr>
          <a:lstStyle/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/>
              <a:t>Производственные, социальные и жилые здания в нём будут построены, в основном, из дерева. Дома оснастят новейшими технологиями, которые позволят контролировать безопасность производственных и экологических процессов, состояние здоровья жителей города, заботиться об основных потребностях и улучшать качество жизни.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В городе планируется создать </a:t>
            </a:r>
            <a:r>
              <a:rPr lang="ru-RU" b="1" dirty="0"/>
              <a:t>1,5-2 тысячи рабочих мест. </a:t>
            </a:r>
            <a:r>
              <a:rPr lang="ru-RU" dirty="0"/>
              <a:t>В основном жители будут задействованы на местных производственных предприятиях в рамках индустриального парка стран </a:t>
            </a:r>
            <a:r>
              <a:rPr lang="ru-RU" dirty="0" smtClean="0"/>
              <a:t>ШОС, </a:t>
            </a:r>
            <a:r>
              <a:rPr lang="ru-RU" dirty="0"/>
              <a:t>а также в сфере услуг, необходимых для комфортного проживания горожан. По мере развития проекта число жителей может вырасти.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F8F920-826B-4EB7-AAB7-E50E2D5D7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77" y="1619074"/>
            <a:ext cx="6444431" cy="4692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960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1E9826-4694-477C-8992-C39A3CEF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42444"/>
            <a:ext cx="12192000" cy="71428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FDC904A-FFD6-45D9-849A-2068B2B573F9}"/>
              </a:ext>
            </a:extLst>
          </p:cNvPr>
          <p:cNvSpPr/>
          <p:nvPr/>
        </p:nvSpPr>
        <p:spPr>
          <a:xfrm>
            <a:off x="-224973" y="6371770"/>
            <a:ext cx="12641943" cy="62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42AA76D4-CBB6-4C51-8484-869F412DCA63}"/>
              </a:ext>
            </a:extLst>
          </p:cNvPr>
          <p:cNvSpPr txBox="1">
            <a:spLocks/>
          </p:cNvSpPr>
          <p:nvPr/>
        </p:nvSpPr>
        <p:spPr>
          <a:xfrm>
            <a:off x="7474856" y="6516914"/>
            <a:ext cx="4717143" cy="341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/>
              <a:t>Проект новый русский город Автор: БЮРО </a:t>
            </a:r>
            <a:r>
              <a:rPr lang="en-US" sz="1400" dirty="0"/>
              <a:t>MEGABUDKA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58809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A3A7308-4C9F-4E04-80A6-3FF9565AA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477" y="162164"/>
            <a:ext cx="8227768" cy="177225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ешний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34882D0-CBA2-48CF-A2EB-59E5D8CF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76" y="3450277"/>
            <a:ext cx="1522250" cy="140184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CE0A4F3-45BE-4679-9971-3BC887D78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91" y="3441008"/>
            <a:ext cx="1834099" cy="13033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1737FB4-E984-4AF3-8010-43E7F05F2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9" y="3437330"/>
            <a:ext cx="1480272" cy="13855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A9B248-65D8-469B-987C-91496181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20" y="535249"/>
            <a:ext cx="7117786" cy="1790701"/>
          </a:xfrm>
        </p:spPr>
        <p:txBody>
          <a:bodyPr>
            <a:noAutofit/>
          </a:bodyPr>
          <a:lstStyle/>
          <a:p>
            <a:r>
              <a:rPr lang="ru-RU" sz="4000" b="1" dirty="0"/>
              <a:t>Механизм работы ПРОМПАРКА в макрорегионе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dirty="0"/>
          </a:p>
        </p:txBody>
      </p:sp>
      <p:sp>
        <p:nvSpPr>
          <p:cNvPr id="19" name="Объект 2">
            <a:extLst>
              <a:ext uri="{FF2B5EF4-FFF2-40B4-BE49-F238E27FC236}">
                <a16:creationId xmlns="" xmlns:a16="http://schemas.microsoft.com/office/drawing/2014/main" id="{4BBFDA04-B681-468E-8AB9-7952DB0296E1}"/>
              </a:ext>
            </a:extLst>
          </p:cNvPr>
          <p:cNvSpPr txBox="1">
            <a:spLocks/>
          </p:cNvSpPr>
          <p:nvPr/>
        </p:nvSpPr>
        <p:spPr>
          <a:xfrm>
            <a:off x="392970" y="3712928"/>
            <a:ext cx="2117538" cy="861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dirty="0"/>
              <a:t>50 %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домостроение 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4B08B96C-08E2-4CB5-8C77-3B80D6D00208}"/>
              </a:ext>
            </a:extLst>
          </p:cNvPr>
          <p:cNvSpPr txBox="1">
            <a:spLocks/>
          </p:cNvSpPr>
          <p:nvPr/>
        </p:nvSpPr>
        <p:spPr>
          <a:xfrm>
            <a:off x="2197173" y="3700578"/>
            <a:ext cx="2117537" cy="861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dirty="0"/>
              <a:t>25 %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для макрорегиона 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E5D023F4-EDF9-47E2-952B-AE74B41DC061}"/>
              </a:ext>
            </a:extLst>
          </p:cNvPr>
          <p:cNvSpPr txBox="1">
            <a:spLocks/>
          </p:cNvSpPr>
          <p:nvPr/>
        </p:nvSpPr>
        <p:spPr>
          <a:xfrm>
            <a:off x="4066986" y="3712346"/>
            <a:ext cx="2117537" cy="861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4400" dirty="0"/>
              <a:t>25 %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 экспорт 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="" xmlns:a16="http://schemas.microsoft.com/office/drawing/2014/main" id="{1648816F-636D-4F83-8DAE-CE7FE4FE84D7}"/>
              </a:ext>
            </a:extLst>
          </p:cNvPr>
          <p:cNvSpPr txBox="1">
            <a:spLocks/>
          </p:cNvSpPr>
          <p:nvPr/>
        </p:nvSpPr>
        <p:spPr>
          <a:xfrm>
            <a:off x="4266053" y="6227977"/>
            <a:ext cx="1715527" cy="70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err="1"/>
              <a:t>антигололед</a:t>
            </a:r>
            <a:r>
              <a:rPr lang="ru-RU" sz="1800" dirty="0"/>
              <a:t> </a:t>
            </a:r>
          </a:p>
        </p:txBody>
      </p:sp>
      <p:sp>
        <p:nvSpPr>
          <p:cNvPr id="48" name="Объект 2">
            <a:extLst>
              <a:ext uri="{FF2B5EF4-FFF2-40B4-BE49-F238E27FC236}">
                <a16:creationId xmlns="" xmlns:a16="http://schemas.microsoft.com/office/drawing/2014/main" id="{BEC6FE95-D673-4797-953F-DA3C1C010B86}"/>
              </a:ext>
            </a:extLst>
          </p:cNvPr>
          <p:cNvSpPr txBox="1">
            <a:spLocks/>
          </p:cNvSpPr>
          <p:nvPr/>
        </p:nvSpPr>
        <p:spPr>
          <a:xfrm>
            <a:off x="9971390" y="6227977"/>
            <a:ext cx="1879494" cy="70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наполнитель лотков 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="" xmlns:a16="http://schemas.microsoft.com/office/drawing/2014/main" id="{BBBD0ED6-A526-4193-922E-B8B1F4211CF2}"/>
              </a:ext>
            </a:extLst>
          </p:cNvPr>
          <p:cNvSpPr txBox="1">
            <a:spLocks/>
          </p:cNvSpPr>
          <p:nvPr/>
        </p:nvSpPr>
        <p:spPr>
          <a:xfrm>
            <a:off x="458035" y="6227977"/>
            <a:ext cx="1849626" cy="333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стройматериалы</a:t>
            </a:r>
          </a:p>
        </p:txBody>
      </p:sp>
      <p:sp>
        <p:nvSpPr>
          <p:cNvPr id="58" name="Объект 2">
            <a:extLst>
              <a:ext uri="{FF2B5EF4-FFF2-40B4-BE49-F238E27FC236}">
                <a16:creationId xmlns="" xmlns:a16="http://schemas.microsoft.com/office/drawing/2014/main" id="{1E11FDF1-03EA-4AE9-8AC9-05DAC061C5E7}"/>
              </a:ext>
            </a:extLst>
          </p:cNvPr>
          <p:cNvSpPr txBox="1">
            <a:spLocks/>
          </p:cNvSpPr>
          <p:nvPr/>
        </p:nvSpPr>
        <p:spPr>
          <a:xfrm>
            <a:off x="6247142" y="6227977"/>
            <a:ext cx="1715527" cy="70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сорбент </a:t>
            </a:r>
          </a:p>
        </p:txBody>
      </p:sp>
      <p:sp>
        <p:nvSpPr>
          <p:cNvPr id="60" name="Объект 2">
            <a:extLst>
              <a:ext uri="{FF2B5EF4-FFF2-40B4-BE49-F238E27FC236}">
                <a16:creationId xmlns="" xmlns:a16="http://schemas.microsoft.com/office/drawing/2014/main" id="{9B5DCA73-A728-4CA8-A7DA-A0FEED3473C3}"/>
              </a:ext>
            </a:extLst>
          </p:cNvPr>
          <p:cNvSpPr txBox="1">
            <a:spLocks/>
          </p:cNvSpPr>
          <p:nvPr/>
        </p:nvSpPr>
        <p:spPr>
          <a:xfrm>
            <a:off x="2439124" y="6227977"/>
            <a:ext cx="1715527" cy="333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топливо </a:t>
            </a:r>
          </a:p>
        </p:txBody>
      </p:sp>
      <p:sp>
        <p:nvSpPr>
          <p:cNvPr id="62" name="Объект 2">
            <a:extLst>
              <a:ext uri="{FF2B5EF4-FFF2-40B4-BE49-F238E27FC236}">
                <a16:creationId xmlns="" xmlns:a16="http://schemas.microsoft.com/office/drawing/2014/main" id="{2D1A6A7A-4931-4717-A024-DEFD0A509763}"/>
              </a:ext>
            </a:extLst>
          </p:cNvPr>
          <p:cNvSpPr txBox="1">
            <a:spLocks/>
          </p:cNvSpPr>
          <p:nvPr/>
        </p:nvSpPr>
        <p:spPr>
          <a:xfrm>
            <a:off x="8092440" y="6227977"/>
            <a:ext cx="1715527" cy="70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удобрение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427AFBD-4C24-4B71-AB6B-AAC561136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0" y="5167097"/>
            <a:ext cx="1571684" cy="996313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ептилия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B17055A-DE61-4635-9A85-437237166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35" y="4677563"/>
            <a:ext cx="1465034" cy="15847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710B925-9CA8-46CC-B28B-6A06A0E1A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36" y="4930000"/>
            <a:ext cx="1962734" cy="12105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орт, украшен, шоколад&#10;&#10;Автоматически созданное описание">
            <a:extLst>
              <a:ext uri="{FF2B5EF4-FFF2-40B4-BE49-F238E27FC236}">
                <a16:creationId xmlns="" xmlns:a16="http://schemas.microsoft.com/office/drawing/2014/main" id="{52A84922-21BA-4472-9FC4-31F9CE85F6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1" y="4801305"/>
            <a:ext cx="2026349" cy="14070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FE33DC4-E6D9-400F-A46F-46195E7E8E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78" y="4959279"/>
            <a:ext cx="2030092" cy="130038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E851123-AEDE-4B7A-8C46-E201A7658B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649" y="4712393"/>
            <a:ext cx="1710141" cy="15436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9F49078-423E-405E-BF2F-2E2B67D2C6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32" y="974661"/>
            <a:ext cx="5317652" cy="370975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4A12613-BA69-40B1-B885-7BDD7DE482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67" y="3057317"/>
            <a:ext cx="1134869" cy="806990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BBE8510E-34FD-42AD-BE0D-1C3E560E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64" y="2214911"/>
            <a:ext cx="4679065" cy="102377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/>
              <a:t>Добыча биоресурсов в МО</a:t>
            </a:r>
          </a:p>
          <a:p>
            <a:pPr marL="514350" indent="-514350">
              <a:buAutoNum type="arabicPeriod"/>
            </a:pPr>
            <a:r>
              <a:rPr lang="ru-RU" sz="2000" dirty="0"/>
              <a:t>Переработка в ПРОМПАРКЕ</a:t>
            </a:r>
          </a:p>
        </p:txBody>
      </p:sp>
    </p:spTree>
    <p:extLst>
      <p:ext uri="{BB962C8B-B14F-4D97-AF65-F5344CB8AC3E}">
        <p14:creationId xmlns="" xmlns:p14="http://schemas.microsoft.com/office/powerpoint/2010/main" val="104262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внешний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1DC0E83-986D-4D4A-8FF9-6C5E691D7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44" y="2904628"/>
            <a:ext cx="770981" cy="7099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5448102-1011-4BC3-8E97-A1924A421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5" y="5549329"/>
            <a:ext cx="968445" cy="68822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EC24CE4-DDF2-4EDB-B9B5-277F39AF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4555882"/>
            <a:ext cx="794212" cy="74339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6D53D21-114B-4876-A3F3-7E9A17649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3720030"/>
            <a:ext cx="966993" cy="8159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47D3793-C122-4CEF-A3A0-A1F9606F4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6" y="2844958"/>
            <a:ext cx="908915" cy="87987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3BDC91B-BF7F-4C8F-88B2-FA0B3211D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9068"/>
            <a:ext cx="966993" cy="81599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06D4589-0077-4295-B76A-FD61DE0BD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4" y="5549329"/>
            <a:ext cx="794212" cy="74339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6E2D05-98EB-43E2-8921-61D47DEE1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3" y="3695584"/>
            <a:ext cx="968445" cy="68822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FAB467A-CFD2-4885-BC2D-83CAFA42E6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6" y="80353"/>
            <a:ext cx="4385706" cy="106878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DFD3B4F-5A14-4C3E-A829-B18E85B491F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100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ГОРОДА БУДУЩЕГО</a:t>
            </a:r>
            <a:br>
              <a:rPr lang="ru-RU" sz="3200" b="1" dirty="0"/>
            </a:br>
            <a:r>
              <a:rPr lang="ru-RU" sz="3200" b="1" dirty="0"/>
              <a:t>Города, где живут и трудятся счастливые люди!</a:t>
            </a:r>
            <a:br>
              <a:rPr lang="ru-RU" sz="3200" b="1" dirty="0"/>
            </a:br>
            <a:r>
              <a:rPr lang="ru-RU" sz="3200" b="1" dirty="0"/>
              <a:t>Города, где живут Национальные проекты России!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4C96653E-2286-4FDE-95B7-39B91A482F64}"/>
              </a:ext>
            </a:extLst>
          </p:cNvPr>
          <p:cNvSpPr txBox="1">
            <a:spLocks/>
          </p:cNvSpPr>
          <p:nvPr/>
        </p:nvSpPr>
        <p:spPr>
          <a:xfrm>
            <a:off x="838200" y="2604822"/>
            <a:ext cx="10269583" cy="45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2000" dirty="0"/>
              <a:t>Реализация задач Национальных проектов России в Новых Малых Индустриальных Городах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FA0179F-FDDF-468B-A339-519B7B6A1092}"/>
              </a:ext>
            </a:extLst>
          </p:cNvPr>
          <p:cNvSpPr/>
          <p:nvPr/>
        </p:nvSpPr>
        <p:spPr>
          <a:xfrm>
            <a:off x="838200" y="1841253"/>
            <a:ext cx="10761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"Когда в послании подчеркивал, что времени на раскачку нет, - это не фигура речи, не безадресный призыв, это четкое, жесткое и персональное требование к правительству, к федеральным ведомствам, региональным и муниципальным командам. Прошу им руководствоваться постоянно, а не к отчетным датам и сроку исполнения поручений»</a:t>
            </a:r>
          </a:p>
          <a:p>
            <a:pPr algn="r"/>
            <a:r>
              <a:rPr lang="ru-RU" sz="1200" dirty="0" err="1"/>
              <a:t>В.В.Путин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811656-B492-43C5-81A1-1A9810A3F0EC}"/>
              </a:ext>
            </a:extLst>
          </p:cNvPr>
          <p:cNvSpPr/>
          <p:nvPr/>
        </p:nvSpPr>
        <p:spPr>
          <a:xfrm>
            <a:off x="862874" y="3095263"/>
            <a:ext cx="4358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ДЕМОГРАФИЯ </a:t>
            </a:r>
          </a:p>
          <a:p>
            <a:r>
              <a:rPr lang="ru-RU" sz="1400" dirty="0"/>
              <a:t>увеличить ожидаемую продолжительность </a:t>
            </a:r>
          </a:p>
          <a:p>
            <a:r>
              <a:rPr lang="ru-RU" sz="1400" dirty="0"/>
              <a:t>здоровой жизни до 70 лет. В семье не менее 3 детей.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024C4E5-78B3-44A4-B61F-672AF4C3FF9D}"/>
              </a:ext>
            </a:extLst>
          </p:cNvPr>
          <p:cNvSpPr/>
          <p:nvPr/>
        </p:nvSpPr>
        <p:spPr>
          <a:xfrm>
            <a:off x="862874" y="3899986"/>
            <a:ext cx="3827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ЗДРАВОХРАНЕНИЕ</a:t>
            </a:r>
          </a:p>
          <a:p>
            <a:r>
              <a:rPr lang="ru-RU" sz="1400" dirty="0"/>
              <a:t>повышение ожидаемой продолжительности</a:t>
            </a:r>
          </a:p>
          <a:p>
            <a:r>
              <a:rPr lang="ru-RU" sz="1400" dirty="0"/>
              <a:t> жизни до 80 лет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9B295E0-5AD8-4639-B6BB-965C1D728AA8}"/>
              </a:ext>
            </a:extLst>
          </p:cNvPr>
          <p:cNvSpPr/>
          <p:nvPr/>
        </p:nvSpPr>
        <p:spPr>
          <a:xfrm>
            <a:off x="862874" y="5675175"/>
            <a:ext cx="4201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КУЛЬТУРА </a:t>
            </a:r>
          </a:p>
          <a:p>
            <a:r>
              <a:rPr lang="ru-RU" sz="1400" dirty="0"/>
              <a:t>увеличение на 100 % числа посещений организаций культуры.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C9B8882-7FCB-4CC5-A1F2-7D1316C86482}"/>
              </a:ext>
            </a:extLst>
          </p:cNvPr>
          <p:cNvSpPr/>
          <p:nvPr/>
        </p:nvSpPr>
        <p:spPr>
          <a:xfrm>
            <a:off x="6466235" y="3086927"/>
            <a:ext cx="40190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ОБРАЗОВАНИЕ </a:t>
            </a:r>
          </a:p>
          <a:p>
            <a:r>
              <a:rPr lang="ru-RU" sz="1400" dirty="0"/>
              <a:t>вхождение в число 10 ведущих городов мира по качеству общего образования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08FB987-AD5B-4387-8E6D-F3D5C00ECD2A}"/>
              </a:ext>
            </a:extLst>
          </p:cNvPr>
          <p:cNvSpPr/>
          <p:nvPr/>
        </p:nvSpPr>
        <p:spPr>
          <a:xfrm>
            <a:off x="6466235" y="3898757"/>
            <a:ext cx="53108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ЖИЛЬЁ, ГОРОДСКАЯ СРЕДА </a:t>
            </a:r>
          </a:p>
          <a:p>
            <a:r>
              <a:rPr lang="ru-RU" sz="1400" dirty="0"/>
              <a:t>Все семьи города обеспечены самыми достойными жилищными условиями и повышенной комфортностью городской среды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7BFEEDC-521A-463A-AEE4-2B87AB7A891E}"/>
              </a:ext>
            </a:extLst>
          </p:cNvPr>
          <p:cNvSpPr/>
          <p:nvPr/>
        </p:nvSpPr>
        <p:spPr>
          <a:xfrm>
            <a:off x="6466235" y="4724423"/>
            <a:ext cx="5310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ЭКОЛОГИЯ </a:t>
            </a:r>
          </a:p>
          <a:p>
            <a:r>
              <a:rPr lang="ru-RU" sz="1400" dirty="0"/>
              <a:t>Отсутствие загрязняющих предприятий, транспорта. Полезное, функциональное питание. Полная переработка отходов производства и потребления...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6990268-1C3F-4437-9FC6-FA6F1EFDA563}"/>
              </a:ext>
            </a:extLst>
          </p:cNvPr>
          <p:cNvSpPr/>
          <p:nvPr/>
        </p:nvSpPr>
        <p:spPr>
          <a:xfrm>
            <a:off x="862874" y="4724423"/>
            <a:ext cx="4567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СРЕДНЕЕ И МАЛОЕ ПРЕДПРИНИМАТЕЛЬСТВО </a:t>
            </a:r>
          </a:p>
          <a:p>
            <a:r>
              <a:rPr lang="ru-RU" sz="1400" dirty="0"/>
              <a:t>обеспечить увеличение численности занятых в сфере малого и среднего предпринимательства до 80% от числа работающих в </a:t>
            </a:r>
            <a:r>
              <a:rPr lang="ru-RU" sz="1400" dirty="0" err="1"/>
              <a:t>небюджетной</a:t>
            </a:r>
            <a:r>
              <a:rPr lang="ru-RU" sz="1400" dirty="0"/>
              <a:t> сфере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50306E8-F6B9-4597-B7B5-ACCF09AC6BE7}"/>
              </a:ext>
            </a:extLst>
          </p:cNvPr>
          <p:cNvSpPr/>
          <p:nvPr/>
        </p:nvSpPr>
        <p:spPr>
          <a:xfrm>
            <a:off x="6466235" y="5678824"/>
            <a:ext cx="4794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ЦИФРОВАЯ ЭКОНОМИКА </a:t>
            </a:r>
            <a:br>
              <a:rPr lang="ru-RU" sz="1400" dirty="0"/>
            </a:br>
            <a:r>
              <a:rPr lang="ru-RU" sz="1400" dirty="0"/>
              <a:t>Создание устойчивой и безопасной информационно-телекоммуникационной инфраструктуры высокоскоростной передачи, доступной для всех организаций и домохозяйств</a:t>
            </a:r>
          </a:p>
        </p:txBody>
      </p:sp>
    </p:spTree>
    <p:extLst>
      <p:ext uri="{BB962C8B-B14F-4D97-AF65-F5344CB8AC3E}">
        <p14:creationId xmlns="" xmlns:p14="http://schemas.microsoft.com/office/powerpoint/2010/main" val="306279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EC24CE4-DDF2-4EDB-B9B5-277F39AFC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8" y="4627134"/>
            <a:ext cx="794212" cy="74339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6D53D21-114B-4876-A3F3-7E9A17649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3720030"/>
            <a:ext cx="966993" cy="8159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47D3793-C122-4CEF-A3A0-A1F9606F4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6" y="2844958"/>
            <a:ext cx="908915" cy="87987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FAB467A-CFD2-4885-BC2D-83CAFA42E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5" y="546265"/>
            <a:ext cx="10381532" cy="106878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DFD3B4F-5A14-4C3E-A829-B18E85B491F2}"/>
              </a:ext>
            </a:extLst>
          </p:cNvPr>
          <p:cNvSpPr txBox="1">
            <a:spLocks/>
          </p:cNvSpPr>
          <p:nvPr/>
        </p:nvSpPr>
        <p:spPr>
          <a:xfrm>
            <a:off x="826324" y="745136"/>
            <a:ext cx="10515600" cy="834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ЗАДАЧИ РЕАЛИЗАЦИИ ПРОЕКТА В СФО</a:t>
            </a:r>
            <a:endParaRPr lang="ru-RU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6811656-B492-43C5-81A1-1A9810A3F0EC}"/>
              </a:ext>
            </a:extLst>
          </p:cNvPr>
          <p:cNvSpPr/>
          <p:nvPr/>
        </p:nvSpPr>
        <p:spPr>
          <a:xfrm>
            <a:off x="1302260" y="2786505"/>
            <a:ext cx="10359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Построено не менее 700-800 новых малых, городских поселений с высокотехнологичными индустриальными площадками.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024C4E5-78B3-44A4-B61F-672AF4C3FF9D}"/>
              </a:ext>
            </a:extLst>
          </p:cNvPr>
          <p:cNvSpPr/>
          <p:nvPr/>
        </p:nvSpPr>
        <p:spPr>
          <a:xfrm>
            <a:off x="1337886" y="3709981"/>
            <a:ext cx="94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Создано в НМИГ 1,5 - 2 млн., новых рабочих мест с высокой добавленной стоимостью,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9B295E0-5AD8-4639-B6BB-965C1D728AA8}"/>
              </a:ext>
            </a:extLst>
          </p:cNvPr>
          <p:cNvSpPr/>
          <p:nvPr/>
        </p:nvSpPr>
        <p:spPr>
          <a:xfrm>
            <a:off x="403761" y="5817678"/>
            <a:ext cx="11614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Создав социальную, индустриальную инфраструктуру, можно в 2030 году, начать выбор места и проектирование новой столицы России в Сибири! Например в Минусинской котловине Красноярского края .</a:t>
            </a:r>
            <a:endParaRPr lang="ru-RU" i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6990268-1C3F-4437-9FC6-FA6F1EFDA563}"/>
              </a:ext>
            </a:extLst>
          </p:cNvPr>
          <p:cNvSpPr/>
          <p:nvPr/>
        </p:nvSpPr>
        <p:spPr>
          <a:xfrm>
            <a:off x="1211283" y="4619500"/>
            <a:ext cx="9167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Созданы лучшие условия в стране для проживания, не менее 4-5 миллионов жителей НМИГ.</a:t>
            </a:r>
            <a:endParaRPr lang="ru-RU" sz="24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FA0179F-FDDF-468B-A339-519B7B6A1092}"/>
              </a:ext>
            </a:extLst>
          </p:cNvPr>
          <p:cNvSpPr/>
          <p:nvPr/>
        </p:nvSpPr>
        <p:spPr>
          <a:xfrm>
            <a:off x="707571" y="1805627"/>
            <a:ext cx="10761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 2035 году в регионах СФО должно быть!</a:t>
            </a:r>
            <a:endParaRPr lang="ru-RU" sz="3600" dirty="0" smtClean="0"/>
          </a:p>
        </p:txBody>
      </p:sp>
    </p:spTree>
    <p:extLst>
      <p:ext uri="{BB962C8B-B14F-4D97-AF65-F5344CB8AC3E}">
        <p14:creationId xmlns="" xmlns:p14="http://schemas.microsoft.com/office/powerpoint/2010/main" val="306279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DB355E8-5843-490A-A62D-09C496EC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1" y="1147561"/>
            <a:ext cx="4170141" cy="384029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93B779A-A080-423A-8352-58E38CCAEF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42" y="3067710"/>
            <a:ext cx="3018386" cy="292195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06E02D-2954-4311-B1FF-06B2C412F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093" y="2964580"/>
            <a:ext cx="5071712" cy="2577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Стань участником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4B0493-553C-42AA-A4C1-A1DEBDC38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501" y="1766925"/>
            <a:ext cx="3843407" cy="3884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499" y="4719713"/>
            <a:ext cx="6718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РАЗВИТИЕ и ТОЧКА!</a:t>
            </a:r>
          </a:p>
        </p:txBody>
      </p:sp>
    </p:spTree>
    <p:extLst>
      <p:ext uri="{BB962C8B-B14F-4D97-AF65-F5344CB8AC3E}">
        <p14:creationId xmlns="" xmlns:p14="http://schemas.microsoft.com/office/powerpoint/2010/main" val="408807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ACDA202-B03E-4A97-91FE-5E124CBA5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6" y="1061632"/>
            <a:ext cx="4385706" cy="106878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3151667-4105-45E8-8DB7-CF6C149A60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53" y="4675110"/>
            <a:ext cx="2704070" cy="192163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41F801F9-B690-474A-A018-7031A10BC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08" y="4819786"/>
            <a:ext cx="1736814" cy="162568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6B03D5E-EDBC-4970-A61F-A61853B44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3" y="4840813"/>
            <a:ext cx="2114659" cy="178444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CF91D86-3D70-4893-99EC-3EF05319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00" y="589552"/>
            <a:ext cx="8305671" cy="1325563"/>
          </a:xfrm>
        </p:spPr>
        <p:txBody>
          <a:bodyPr>
            <a:noAutofit/>
          </a:bodyPr>
          <a:lstStyle/>
          <a:p>
            <a:r>
              <a:rPr lang="ru-RU" sz="4000" b="1" dirty="0"/>
              <a:t>Создание промышленного ТЕХНОПАРКА</a:t>
            </a:r>
            <a:endParaRPr lang="ru-RU" sz="2000" b="1" dirty="0"/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8B746759-A628-4C1B-88D1-7ED794FC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300" y="2222508"/>
            <a:ext cx="9426099" cy="2552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Промышленный технопарк на базе пилотных проектов по переработке торфа, продуктов лесопиления и глины в КОЗУЛЬСКОМ районе.</a:t>
            </a:r>
          </a:p>
          <a:p>
            <a:pPr marL="0" indent="0">
              <a:buNone/>
            </a:pPr>
            <a:r>
              <a:rPr lang="ru-RU" sz="2000" dirty="0"/>
              <a:t>- Отработка технологий и мини-производств получения инновационных продуктов для домостроения и продуктов из биоресурсов. </a:t>
            </a:r>
          </a:p>
          <a:p>
            <a:pPr marL="0" indent="0">
              <a:buNone/>
            </a:pPr>
            <a:r>
              <a:rPr lang="ru-RU" sz="2000" dirty="0"/>
              <a:t>- Освоение новых месторождений торфа в Красноярском крае и организация на их базе сети индустриальных парков в макрорегионах.</a:t>
            </a:r>
          </a:p>
          <a:p>
            <a:pPr marL="0" indent="0">
              <a:buNone/>
            </a:pPr>
            <a:r>
              <a:rPr lang="ru-RU" sz="2000" dirty="0"/>
              <a:t>- Масштабирование производств и </a:t>
            </a:r>
            <a:r>
              <a:rPr lang="ru-RU" sz="2000" dirty="0" smtClean="0"/>
              <a:t>технологий инженерной инфраструктуры.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0DE04D2E-854C-4ABD-9190-C5C53CF8553F}"/>
              </a:ext>
            </a:extLst>
          </p:cNvPr>
          <p:cNvSpPr txBox="1">
            <a:spLocks/>
          </p:cNvSpPr>
          <p:nvPr/>
        </p:nvSpPr>
        <p:spPr>
          <a:xfrm>
            <a:off x="1024649" y="5466653"/>
            <a:ext cx="1477825" cy="705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ТЕХНОПАРК</a:t>
            </a:r>
          </a:p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г. </a:t>
            </a:r>
            <a:r>
              <a:rPr lang="ru-RU" sz="1600" dirty="0" err="1"/>
              <a:t>Козулька</a:t>
            </a:r>
            <a:r>
              <a:rPr lang="ru-RU" sz="1600" dirty="0"/>
              <a:t>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27776DFF-0082-40E6-9FFE-3A19CAFDE6A8}"/>
              </a:ext>
            </a:extLst>
          </p:cNvPr>
          <p:cNvSpPr txBox="1">
            <a:spLocks/>
          </p:cNvSpPr>
          <p:nvPr/>
        </p:nvSpPr>
        <p:spPr>
          <a:xfrm>
            <a:off x="2600696" y="5213268"/>
            <a:ext cx="1900051" cy="114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отработка </a:t>
            </a:r>
            <a:r>
              <a:rPr lang="ru-RU" sz="1600" dirty="0" smtClean="0"/>
              <a:t>технологий получения продуктов из </a:t>
            </a:r>
          </a:p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/>
              <a:t>торфа</a:t>
            </a:r>
            <a:endParaRPr lang="ru-RU" sz="16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DD4A4F9A-0145-4C13-8C96-F2FB14BF9BBD}"/>
              </a:ext>
            </a:extLst>
          </p:cNvPr>
          <p:cNvSpPr txBox="1">
            <a:spLocks/>
          </p:cNvSpPr>
          <p:nvPr/>
        </p:nvSpPr>
        <p:spPr>
          <a:xfrm>
            <a:off x="6768935" y="5213135"/>
            <a:ext cx="2363189" cy="109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Изготовление пилотных партий </a:t>
            </a:r>
            <a:r>
              <a:rPr lang="ru-RU" sz="1600" dirty="0" smtClean="0"/>
              <a:t>инженерной инфраструктуры малых городов (</a:t>
            </a:r>
            <a:r>
              <a:rPr lang="ru-RU" sz="1600" dirty="0" err="1" smtClean="0"/>
              <a:t>МиниТЭЦ</a:t>
            </a:r>
            <a:r>
              <a:rPr lang="ru-RU" sz="1600" dirty="0" smtClean="0"/>
              <a:t>, водоподготовка, переработка отходов)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7D1D248-45FC-4B77-94CA-F7548C243B12}"/>
              </a:ext>
            </a:extLst>
          </p:cNvPr>
          <p:cNvSpPr/>
          <p:nvPr/>
        </p:nvSpPr>
        <p:spPr>
          <a:xfrm>
            <a:off x="9357756" y="5143592"/>
            <a:ext cx="2834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dirty="0" smtClean="0"/>
              <a:t>Строительство заводов. Масштабирование производств навесного оборудования, оборудования переработки </a:t>
            </a:r>
            <a:r>
              <a:rPr lang="ru-RU" sz="1600" dirty="0" err="1" smtClean="0"/>
              <a:t>биосырья</a:t>
            </a:r>
            <a:r>
              <a:rPr lang="ru-RU" sz="1600" dirty="0" smtClean="0"/>
              <a:t> </a:t>
            </a:r>
            <a:r>
              <a:rPr lang="ru-RU" sz="1600" dirty="0"/>
              <a:t>и технологий.</a:t>
            </a:r>
          </a:p>
        </p:txBody>
      </p:sp>
      <p:pic>
        <p:nvPicPr>
          <p:cNvPr id="18" name="Рисунок 17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6160D9F-20D1-413B-9B81-C8EA48A389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827">
            <a:off x="2100093" y="5372226"/>
            <a:ext cx="927649" cy="51437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5C67278-A789-459B-B4F1-321E0F93FD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827">
            <a:off x="3903780" y="5331748"/>
            <a:ext cx="886546" cy="51437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947C4EF-7087-481E-B0D6-DD82148233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827">
            <a:off x="8639763" y="5242415"/>
            <a:ext cx="1069594" cy="51437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1EFE48F-BA96-41FE-812F-FE52A6AC59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4306171"/>
            <a:ext cx="3016332" cy="291996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5C67278-A789-459B-B4F1-321E0F93FD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7827">
            <a:off x="6122483" y="5294175"/>
            <a:ext cx="886960" cy="51437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1EFE48F-BA96-41FE-812F-FE52A6AC59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40" y="4108863"/>
            <a:ext cx="3355092" cy="3247902"/>
          </a:xfrm>
          <a:prstGeom prst="rect">
            <a:avLst/>
          </a:prstGeom>
        </p:spPr>
      </p:pic>
      <p:sp>
        <p:nvSpPr>
          <p:cNvPr id="26" name="Объект 2">
            <a:extLst>
              <a:ext uri="{FF2B5EF4-FFF2-40B4-BE49-F238E27FC236}">
                <a16:creationId xmlns="" xmlns:a16="http://schemas.microsoft.com/office/drawing/2014/main" id="{DD4A4F9A-0145-4C13-8C96-F2FB14BF9BBD}"/>
              </a:ext>
            </a:extLst>
          </p:cNvPr>
          <p:cNvSpPr txBox="1">
            <a:spLocks/>
          </p:cNvSpPr>
          <p:nvPr/>
        </p:nvSpPr>
        <p:spPr>
          <a:xfrm>
            <a:off x="4631080" y="5199281"/>
            <a:ext cx="1940651" cy="109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Изготовление пилотных партий </a:t>
            </a:r>
            <a:r>
              <a:rPr lang="ru-RU" sz="1600" dirty="0" err="1"/>
              <a:t>домокомплектов</a:t>
            </a:r>
            <a:r>
              <a:rPr lang="ru-RU" sz="1600" dirty="0"/>
              <a:t> для строительства малых городов </a:t>
            </a:r>
          </a:p>
        </p:txBody>
      </p:sp>
    </p:spTree>
    <p:extLst>
      <p:ext uri="{BB962C8B-B14F-4D97-AF65-F5344CB8AC3E}">
        <p14:creationId xmlns="" xmlns:p14="http://schemas.microsoft.com/office/powerpoint/2010/main" val="49011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42D62D-2346-4CFA-A33A-F9F08236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920"/>
            <a:ext cx="9144000" cy="1489559"/>
          </a:xfrm>
        </p:spPr>
        <p:txBody>
          <a:bodyPr anchor="t">
            <a:normAutofit/>
          </a:bodyPr>
          <a:lstStyle/>
          <a:p>
            <a:pPr algn="l"/>
            <a:r>
              <a:rPr lang="ru-RU" sz="3200" b="1" dirty="0">
                <a:effectLst/>
                <a:latin typeface="+mn-lt"/>
                <a:ea typeface="Calibri" panose="020F0502020204030204" pitchFamily="34" charset="0"/>
              </a:rPr>
              <a:t>Функциональная карта Межрегионального промышленного кластера</a:t>
            </a:r>
            <a:br>
              <a:rPr lang="ru-RU" sz="32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ru-RU" sz="3200" b="1" dirty="0">
                <a:effectLst/>
                <a:latin typeface="+mn-lt"/>
                <a:ea typeface="Calibri" panose="020F0502020204030204" pitchFamily="34" charset="0"/>
              </a:rPr>
              <a:t>«Деревянное Домостроение Сибири (ДДС)»</a:t>
            </a:r>
            <a:endParaRPr lang="ru-RU" sz="8800" b="1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FCC168-6C90-47AD-B4AD-0DFECC7EC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3278429"/>
            <a:ext cx="8362949" cy="703632"/>
          </a:xfrm>
        </p:spPr>
        <p:txBody>
          <a:bodyPr anchor="ctr">
            <a:normAutofit/>
          </a:bodyPr>
          <a:lstStyle/>
          <a:p>
            <a:pPr algn="l"/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Красноярский край, Алтайский край, Кемеровская </a:t>
            </a:r>
            <a:r>
              <a:rPr lang="ru-RU" sz="1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область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ea typeface="Calibri" panose="020F0502020204030204" pitchFamily="34" charset="0"/>
                <a:cs typeface="Calibri" panose="020F0502020204030204" pitchFamily="34" charset="0"/>
              </a:rPr>
              <a:t>Республика Хакасия.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030D86-91C8-4DBB-813F-C44803A7A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604" y="5401922"/>
            <a:ext cx="755583" cy="920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4AA844-EBD3-42B5-9F58-4A4B27792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840" y="5296854"/>
            <a:ext cx="755583" cy="1001140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2312321-C5C8-4B66-B3A6-D6F1B2F186BC}"/>
              </a:ext>
            </a:extLst>
          </p:cNvPr>
          <p:cNvCxnSpPr>
            <a:cxnSpLocks/>
          </p:cNvCxnSpPr>
          <p:nvPr/>
        </p:nvCxnSpPr>
        <p:spPr>
          <a:xfrm>
            <a:off x="1402672" y="1807920"/>
            <a:ext cx="0" cy="21931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https://sibacc.ru/images/content/kray_altay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8619" y="5391940"/>
            <a:ext cx="940789" cy="979987"/>
          </a:xfrm>
          <a:prstGeom prst="rect">
            <a:avLst/>
          </a:prstGeom>
          <a:noFill/>
        </p:spPr>
      </p:pic>
      <p:pic>
        <p:nvPicPr>
          <p:cNvPr id="6148" name="Picture 4" descr="https://sibacc.ru/images/content/resp_hakas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7855" y="5379341"/>
            <a:ext cx="1000444" cy="1000444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CB0FDD-AE98-461F-AB5B-475E5AA67E51}"/>
              </a:ext>
            </a:extLst>
          </p:cNvPr>
          <p:cNvSpPr txBox="1"/>
          <p:nvPr/>
        </p:nvSpPr>
        <p:spPr>
          <a:xfrm>
            <a:off x="1524000" y="4168670"/>
            <a:ext cx="7867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/>
              <a:t>«...Стратегический вектор развития лесопромышленного комплекса — наращивание спроса внутри страны, увеличение собственных перерабатывающих мощностей и выпуск качественной продукции с высокой добавленной стоимостью»</a:t>
            </a:r>
          </a:p>
          <a:p>
            <a:pPr algn="l"/>
            <a:r>
              <a:rPr lang="ru-RU" sz="1400" dirty="0"/>
              <a:t>В.В. Путин  10 февраля 2023 года.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103114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36D9DC8-7C6D-4DE5-B240-24640DC61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708" y="2175623"/>
            <a:ext cx="1994095" cy="48595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9DD4215-EA6B-4A3F-BA68-792A316C7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83" y="475871"/>
            <a:ext cx="2627650" cy="56599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ED6B64E-5E4E-401F-BEAC-4B8910B83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3" y="2017314"/>
            <a:ext cx="2627650" cy="56599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30B8E9B-C7FC-4E14-8275-D34745C74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0" y="5501824"/>
            <a:ext cx="4879998" cy="48595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кст, ночное небо&#10;&#10;Автоматически созданное описание">
            <a:extLst>
              <a:ext uri="{FF2B5EF4-FFF2-40B4-BE49-F238E27FC236}">
                <a16:creationId xmlns="" xmlns:a16="http://schemas.microsoft.com/office/drawing/2014/main" id="{2C85086E-4DB9-4BEF-A72A-40B37CA73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7" y="3550554"/>
            <a:ext cx="2748373" cy="6190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A6C9121-280D-4CA1-B29F-886383544A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49" y="1169263"/>
            <a:ext cx="6680074" cy="4863547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70511B1E-4052-4736-A0B3-338FC5794E67}"/>
              </a:ext>
            </a:extLst>
          </p:cNvPr>
          <p:cNvSpPr txBox="1">
            <a:spLocks/>
          </p:cNvSpPr>
          <p:nvPr/>
        </p:nvSpPr>
        <p:spPr>
          <a:xfrm>
            <a:off x="8614295" y="638617"/>
            <a:ext cx="3253456" cy="1311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/>
              <a:t>СЕВЕР (г. Лесосибирск) </a:t>
            </a:r>
            <a:r>
              <a:rPr lang="ru-RU" sz="1400" dirty="0"/>
              <a:t>- производство стеновых, потолочных конструкционных деревянных изделий с </a:t>
            </a:r>
            <a:r>
              <a:rPr lang="ru-RU" sz="1400" dirty="0" err="1"/>
              <a:t>торфоутеплителем</a:t>
            </a:r>
            <a:r>
              <a:rPr lang="ru-RU" sz="1400" dirty="0"/>
              <a:t> «</a:t>
            </a:r>
            <a:r>
              <a:rPr lang="ru-RU" sz="1400" dirty="0" err="1"/>
              <a:t>Геокар</a:t>
            </a:r>
            <a:r>
              <a:rPr lang="ru-RU" sz="1400" dirty="0"/>
              <a:t>».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102E3FF-DADB-4A88-B921-59976FB4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0" y="707636"/>
            <a:ext cx="5880637" cy="1220809"/>
          </a:xfrm>
        </p:spPr>
        <p:txBody>
          <a:bodyPr>
            <a:noAutofit/>
          </a:bodyPr>
          <a:lstStyle/>
          <a:p>
            <a:r>
              <a:rPr lang="ru-RU" sz="4000" b="1" dirty="0"/>
              <a:t>Домостроение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1600" dirty="0"/>
              <a:t>Создание производственных площадок (филиалов ПАРКА) по производственным направлениям в каждом Макрорегионе</a:t>
            </a:r>
            <a:r>
              <a:rPr lang="ru-RU" sz="1600" b="1" dirty="0"/>
              <a:t> </a:t>
            </a:r>
            <a:r>
              <a:rPr lang="ru-RU" sz="1000" dirty="0"/>
              <a:t/>
            </a:r>
            <a:br>
              <a:rPr lang="ru-RU" sz="1000" dirty="0"/>
            </a:br>
            <a:endParaRPr lang="ru-RU" sz="1800" b="1" dirty="0"/>
          </a:p>
        </p:txBody>
      </p:sp>
      <p:pic>
        <p:nvPicPr>
          <p:cNvPr id="14" name="Рисунок 13" descr="Изображение выглядит как дым, смотрит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25D73C5-3E45-4215-BFB9-BD72F07CA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069">
            <a:off x="8594057" y="1907057"/>
            <a:ext cx="1654260" cy="100970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дым, белый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B3B9025-CC2B-42FF-8C74-70EAC9702A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115" flipV="1">
            <a:off x="4205168" y="4042226"/>
            <a:ext cx="714412" cy="220991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E17F4ED-E2C6-4D3D-8095-B5DC74912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765" flipH="1">
            <a:off x="4363075" y="2953923"/>
            <a:ext cx="1352620" cy="51437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4B18BF6-6B61-478C-8C33-21C014ABC40B}"/>
              </a:ext>
            </a:extLst>
          </p:cNvPr>
          <p:cNvSpPr/>
          <p:nvPr/>
        </p:nvSpPr>
        <p:spPr>
          <a:xfrm>
            <a:off x="731830" y="2175623"/>
            <a:ext cx="4307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ЗАПАД (Козульский район)</a:t>
            </a:r>
            <a:r>
              <a:rPr lang="ru-RU" sz="1400" dirty="0"/>
              <a:t>– производство керамических строительных, отделочных и сантехнических материалов.  Плитка, черепица, умывальники, унитазы, сливные бачки, раковины и другие аналогичные изделия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1CEB1C2-260E-4913-9ED1-ACE3FFA28D5F}"/>
              </a:ext>
            </a:extLst>
          </p:cNvPr>
          <p:cNvSpPr/>
          <p:nvPr/>
        </p:nvSpPr>
        <p:spPr>
          <a:xfrm>
            <a:off x="731831" y="3717039"/>
            <a:ext cx="3830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ЦЕНТР (</a:t>
            </a:r>
            <a:r>
              <a:rPr lang="ru-RU" sz="1400" b="1" dirty="0" err="1"/>
              <a:t>Берёзовский</a:t>
            </a:r>
            <a:r>
              <a:rPr lang="ru-RU" sz="1400" b="1" dirty="0"/>
              <a:t> район) - </a:t>
            </a:r>
            <a:r>
              <a:rPr lang="ru-RU" sz="1400" dirty="0"/>
              <a:t>Производство строительных материалов благоустройства: сухие строительные смеси, асфальтобетонные смеси, изделия из лёгкого бетона, брусчатка, дорожные и садовые бордюры, декоративные </a:t>
            </a:r>
            <a:r>
              <a:rPr lang="ru-RU" sz="1400" dirty="0" err="1"/>
              <a:t>МАФы</a:t>
            </a:r>
            <a:r>
              <a:rPr lang="ru-RU" sz="1400" dirty="0"/>
              <a:t>, фонтаны и т.д..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E3CF396-D82D-46E9-B145-E6125C5F5023}"/>
              </a:ext>
            </a:extLst>
          </p:cNvPr>
          <p:cNvSpPr/>
          <p:nvPr/>
        </p:nvSpPr>
        <p:spPr>
          <a:xfrm>
            <a:off x="731830" y="5584632"/>
            <a:ext cx="51395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ЮГ (г. Черногорск-Хакасия), ЮГ (Минусинский район) - </a:t>
            </a:r>
            <a:r>
              <a:rPr lang="ru-RU" sz="1400" dirty="0"/>
              <a:t>Изделия для </a:t>
            </a:r>
            <a:r>
              <a:rPr lang="ru-RU" sz="1400" dirty="0" err="1"/>
              <a:t>электрообеспечения</a:t>
            </a:r>
            <a:r>
              <a:rPr lang="ru-RU" sz="1400" dirty="0"/>
              <a:t> (кабеля, пакеты, розетки), энергетики (трубы, радиаторы) и других домостроительных комплектов из пластмассы и алюминия.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C15668D-D8AC-4FA3-90E3-A9EFDCEF9E02}"/>
              </a:ext>
            </a:extLst>
          </p:cNvPr>
          <p:cNvSpPr/>
          <p:nvPr/>
        </p:nvSpPr>
        <p:spPr>
          <a:xfrm>
            <a:off x="9834624" y="2285118"/>
            <a:ext cx="2033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ВОСТОК (г. Канск) </a:t>
            </a:r>
            <a:r>
              <a:rPr lang="ru-RU" sz="1400" dirty="0"/>
              <a:t>- Столярные и отделочные изделия. Мебель, окна, двери, перегородки, паркет      и др.</a:t>
            </a:r>
          </a:p>
        </p:txBody>
      </p:sp>
      <p:pic>
        <p:nvPicPr>
          <p:cNvPr id="27" name="Рисунок 26" descr="Изображение выглядит как дым, подходит, стоп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5A16BC5A-1A2A-410C-81E6-E8E7816DFF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7203" flipV="1">
            <a:off x="7527409" y="709541"/>
            <a:ext cx="1352620" cy="51437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12D3C3A-CA92-4C95-AA8B-3B992DF79FA0}"/>
              </a:ext>
            </a:extLst>
          </p:cNvPr>
          <p:cNvSpPr/>
          <p:nvPr/>
        </p:nvSpPr>
        <p:spPr>
          <a:xfrm>
            <a:off x="10402475" y="5709643"/>
            <a:ext cx="1281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100%</a:t>
            </a:r>
          </a:p>
          <a:p>
            <a:pPr algn="ctr"/>
            <a:r>
              <a:rPr lang="ru-RU" dirty="0"/>
              <a:t>Местные  </a:t>
            </a:r>
          </a:p>
          <a:p>
            <a:pPr algn="ctr"/>
            <a:r>
              <a:rPr lang="ru-RU" dirty="0"/>
              <a:t>материалы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91708CBF-D6F1-4510-B17E-0F58644C3887}"/>
              </a:ext>
            </a:extLst>
          </p:cNvPr>
          <p:cNvSpPr/>
          <p:nvPr/>
        </p:nvSpPr>
        <p:spPr>
          <a:xfrm>
            <a:off x="8319275" y="5709643"/>
            <a:ext cx="1910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100% </a:t>
            </a:r>
          </a:p>
          <a:p>
            <a:pPr algn="ctr"/>
            <a:r>
              <a:rPr lang="ru-RU" dirty="0"/>
              <a:t>Заводская сборка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7C803D7-6400-4DF6-9A9D-B9D4696845F4}"/>
              </a:ext>
            </a:extLst>
          </p:cNvPr>
          <p:cNvSpPr/>
          <p:nvPr/>
        </p:nvSpPr>
        <p:spPr>
          <a:xfrm>
            <a:off x="6701620" y="5709643"/>
            <a:ext cx="1627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100%</a:t>
            </a:r>
          </a:p>
          <a:p>
            <a:pPr algn="ctr"/>
            <a:r>
              <a:rPr lang="ru-RU" dirty="0"/>
              <a:t>Экологичность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21071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0B3768-1239-469B-9850-13E6C455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Технологический цикл производства комплектующих материалов и готовых изделий в рамках Межрегионального промышленного кластера «Деревянное Домостроение Сибири (ДДС)»</a:t>
            </a:r>
            <a:endParaRPr lang="ru-RU" sz="5400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39C5890F-DE45-4858-93B1-FDBCD5E0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91757" cy="384915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Сырье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4CDA3C-45B3-4F26-80A8-7F38E0385F07}"/>
              </a:ext>
            </a:extLst>
          </p:cNvPr>
          <p:cNvSpPr txBox="1"/>
          <p:nvPr/>
        </p:nvSpPr>
        <p:spPr>
          <a:xfrm>
            <a:off x="763552" y="2856130"/>
            <a:ext cx="3420118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«Тотем Сибири» 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(Красноярский край)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22D9D4-945F-4B7A-B20D-103568B2156B}"/>
              </a:ext>
            </a:extLst>
          </p:cNvPr>
          <p:cNvSpPr txBox="1"/>
          <p:nvPr/>
        </p:nvSpPr>
        <p:spPr>
          <a:xfrm>
            <a:off x="774438" y="2447661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ООО «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КрасКИП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 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(Красноярск)</a:t>
            </a:r>
            <a:endParaRPr lang="ru-RU" sz="12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2FCC7F-9F73-457F-93A4-4FBD65B215F0}"/>
              </a:ext>
            </a:extLst>
          </p:cNvPr>
          <p:cNvSpPr txBox="1"/>
          <p:nvPr/>
        </p:nvSpPr>
        <p:spPr>
          <a:xfrm>
            <a:off x="752666" y="3956349"/>
            <a:ext cx="290596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Полевой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шпат,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коалиновые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глины и др.- 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(Кемеровская область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2C28F3-BDE0-40A1-A0E0-6F225A66985B}"/>
              </a:ext>
            </a:extLst>
          </p:cNvPr>
          <p:cNvSpPr txBox="1"/>
          <p:nvPr/>
        </p:nvSpPr>
        <p:spPr>
          <a:xfrm>
            <a:off x="752666" y="3271474"/>
            <a:ext cx="342011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Алюминий, пластик -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мебельная фурнитура 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(Алтайский край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E63C02D6-297F-4710-B453-220904518E24}"/>
              </a:ext>
            </a:extLst>
          </p:cNvPr>
          <p:cNvSpPr txBox="1">
            <a:spLocks/>
          </p:cNvSpPr>
          <p:nvPr/>
        </p:nvSpPr>
        <p:spPr>
          <a:xfrm>
            <a:off x="4489884" y="1825625"/>
            <a:ext cx="5621782" cy="62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Готовые изделия: Коды импортозамещения</a:t>
            </a:r>
            <a:endParaRPr lang="ru-RU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FCF274-5C7E-4352-B8A2-9609C6E43DC6}"/>
              </a:ext>
            </a:extLst>
          </p:cNvPr>
          <p:cNvSpPr txBox="1"/>
          <p:nvPr/>
        </p:nvSpPr>
        <p:spPr>
          <a:xfrm>
            <a:off x="4486915" y="2447661"/>
            <a:ext cx="3420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17ПСМ3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Плиты и плитки керамические средний и высокий сегмент</a:t>
            </a:r>
            <a:endParaRPr lang="ru-RU" sz="12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9183A2-F234-47A6-B1B5-5F7C50AB6C60}"/>
              </a:ext>
            </a:extLst>
          </p:cNvPr>
          <p:cNvSpPr txBox="1"/>
          <p:nvPr/>
        </p:nvSpPr>
        <p:spPr>
          <a:xfrm>
            <a:off x="4850900" y="2949134"/>
            <a:ext cx="3275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ООО 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«Красноярский керамзитовый комбинат»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(Красноярский край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Завод керамики (Кемеровская область)</a:t>
            </a:r>
            <a:endParaRPr lang="ru-RU" sz="12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94D0B8-7494-4DA6-9138-95BB559374E4}"/>
              </a:ext>
            </a:extLst>
          </p:cNvPr>
          <p:cNvSpPr txBox="1"/>
          <p:nvPr/>
        </p:nvSpPr>
        <p:spPr>
          <a:xfrm>
            <a:off x="4515050" y="3642418"/>
            <a:ext cx="3420119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17ПСМ4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Керамические санитарно-строительные изделия среднего высокого сегментов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768612-A3ED-454C-A311-2B7176240DBF}"/>
              </a:ext>
            </a:extLst>
          </p:cNvPr>
          <p:cNvSpPr txBox="1"/>
          <p:nvPr/>
        </p:nvSpPr>
        <p:spPr>
          <a:xfrm>
            <a:off x="4808697" y="4421766"/>
            <a:ext cx="3275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ООО «Красноярский керамзитовый комбинат»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(Красноярский край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65ADC2-7FD3-476F-867E-7E3844154423}"/>
              </a:ext>
            </a:extLst>
          </p:cNvPr>
          <p:cNvSpPr txBox="1"/>
          <p:nvPr/>
        </p:nvSpPr>
        <p:spPr>
          <a:xfrm>
            <a:off x="4486915" y="4851956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 ЛПК7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Обои (жидкий камень)</a:t>
            </a:r>
            <a:endParaRPr lang="ru-RU" sz="105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CCA42CD-68DB-4A16-91BC-065325302CA3}"/>
              </a:ext>
            </a:extLst>
          </p:cNvPr>
          <p:cNvSpPr txBox="1"/>
          <p:nvPr/>
        </p:nvSpPr>
        <p:spPr>
          <a:xfrm>
            <a:off x="4850900" y="5153915"/>
            <a:ext cx="327513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«Сибирь 2003» (Красноярск)</a:t>
            </a:r>
            <a:endParaRPr lang="ru-RU" sz="1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DBA77B2-08CC-4FB7-A358-83DB88836D04}"/>
              </a:ext>
            </a:extLst>
          </p:cNvPr>
          <p:cNvSpPr txBox="1"/>
          <p:nvPr/>
        </p:nvSpPr>
        <p:spPr>
          <a:xfrm>
            <a:off x="4500984" y="5431022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13ЛПК8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Мебель 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ru-RU" sz="1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плитные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материалы)</a:t>
            </a:r>
            <a:endParaRPr lang="ru-RU" sz="9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8C6E738-F960-44A8-B6BB-F1C8671945EC}"/>
              </a:ext>
            </a:extLst>
          </p:cNvPr>
          <p:cNvSpPr txBox="1"/>
          <p:nvPr/>
        </p:nvSpPr>
        <p:spPr>
          <a:xfrm>
            <a:off x="4741540" y="5707691"/>
            <a:ext cx="3275130" cy="61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«Сибирь 2003» (Красноярск)</a:t>
            </a:r>
            <a:endParaRPr lang="ru-RU" sz="12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СВИДъ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(Красноярск)</a:t>
            </a:r>
            <a:endParaRPr lang="ru-RU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7EF7F6D-63A5-49ED-B7D6-7E1BE0F0B59D}"/>
              </a:ext>
            </a:extLst>
          </p:cNvPr>
          <p:cNvSpPr txBox="1"/>
          <p:nvPr/>
        </p:nvSpPr>
        <p:spPr>
          <a:xfrm>
            <a:off x="8271019" y="2447661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25ИДТ1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Мебель 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деревянная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 (Фурнитура)</a:t>
            </a:r>
            <a:endParaRPr lang="ru-RU" sz="14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1E4777A-95E6-4D4F-9875-70BE288E6A42}"/>
              </a:ext>
            </a:extLst>
          </p:cNvPr>
          <p:cNvSpPr txBox="1"/>
          <p:nvPr/>
        </p:nvSpPr>
        <p:spPr>
          <a:xfrm>
            <a:off x="8428176" y="2749620"/>
            <a:ext cx="3275130" cy="8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ООО «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Канская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мебельная фабрика»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(Красноярский край)</a:t>
            </a:r>
            <a:endParaRPr lang="ru-RU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Завод мебельной фурнитуры </a:t>
            </a:r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(Алтайский край)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3E8072E-6C32-43ED-9783-D8A84D03E6DC}"/>
              </a:ext>
            </a:extLst>
          </p:cNvPr>
          <p:cNvSpPr txBox="1"/>
          <p:nvPr/>
        </p:nvSpPr>
        <p:spPr>
          <a:xfrm>
            <a:off x="8292790" y="3526812"/>
            <a:ext cx="3594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25ИДТ10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Товары 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спортивные, тренажёры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для детей</a:t>
            </a:r>
            <a:endParaRPr lang="ru-RU" sz="9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7724881-27BB-48D3-B0D9-71CF9202098C}"/>
              </a:ext>
            </a:extLst>
          </p:cNvPr>
          <p:cNvSpPr txBox="1"/>
          <p:nvPr/>
        </p:nvSpPr>
        <p:spPr>
          <a:xfrm>
            <a:off x="9211947" y="3785227"/>
            <a:ext cx="3275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sz="1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СВИДъ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(Красноярск)</a:t>
            </a:r>
            <a:endParaRPr lang="ru-RU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903C4FA-9F18-4E9D-96C8-496CA4C5A9E6}"/>
              </a:ext>
            </a:extLst>
          </p:cNvPr>
          <p:cNvSpPr txBox="1"/>
          <p:nvPr/>
        </p:nvSpPr>
        <p:spPr>
          <a:xfrm>
            <a:off x="8249247" y="4344858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Лесоконструкции</a:t>
            </a:r>
            <a:endParaRPr lang="ru-RU" sz="7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16E0ED3-2C46-43FB-9D44-FD22025706AA}"/>
              </a:ext>
            </a:extLst>
          </p:cNvPr>
          <p:cNvSpPr txBox="1"/>
          <p:nvPr/>
        </p:nvSpPr>
        <p:spPr>
          <a:xfrm>
            <a:off x="8537032" y="4559732"/>
            <a:ext cx="3275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sz="1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СВИДъ</a:t>
            </a: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(Красноярск)</a:t>
            </a:r>
            <a:endParaRPr lang="ru-RU" sz="1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891E143-F2B1-4704-AB31-A9F50E492850}"/>
              </a:ext>
            </a:extLst>
          </p:cNvPr>
          <p:cNvSpPr txBox="1"/>
          <p:nvPr/>
        </p:nvSpPr>
        <p:spPr>
          <a:xfrm>
            <a:off x="8260133" y="4855511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Древесно-торфяные панели.</a:t>
            </a:r>
            <a:endParaRPr lang="ru-RU" sz="5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3920CD3-78E6-4AF5-86B8-E977A09AC7C2}"/>
              </a:ext>
            </a:extLst>
          </p:cNvPr>
          <p:cNvSpPr txBox="1"/>
          <p:nvPr/>
        </p:nvSpPr>
        <p:spPr>
          <a:xfrm>
            <a:off x="8466770" y="5168355"/>
            <a:ext cx="327513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«Сибирь 2003» (Красноярск)</a:t>
            </a:r>
            <a:endParaRPr lang="ru-RU" sz="1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B2BB31-F9BD-4C66-8CF3-84456A37C5B0}"/>
              </a:ext>
            </a:extLst>
          </p:cNvPr>
          <p:cNvSpPr txBox="1"/>
          <p:nvPr/>
        </p:nvSpPr>
        <p:spPr>
          <a:xfrm>
            <a:off x="8281905" y="5474549"/>
            <a:ext cx="3420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Домостроительный комбинат</a:t>
            </a:r>
            <a:endParaRPr lang="ru-RU" sz="3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AF63261-7B0E-428F-9CC6-8E747D082FBB}"/>
              </a:ext>
            </a:extLst>
          </p:cNvPr>
          <p:cNvSpPr txBox="1"/>
          <p:nvPr/>
        </p:nvSpPr>
        <p:spPr>
          <a:xfrm>
            <a:off x="8547918" y="5689423"/>
            <a:ext cx="327513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ООО «Тотем Сибири» (Красноярский край)</a:t>
            </a:r>
            <a:endParaRPr lang="ru-RU" sz="1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064FB4E1-0290-48E3-BE99-66A3209C7332}"/>
              </a:ext>
            </a:extLst>
          </p:cNvPr>
          <p:cNvCxnSpPr>
            <a:cxnSpLocks/>
          </p:cNvCxnSpPr>
          <p:nvPr/>
        </p:nvCxnSpPr>
        <p:spPr>
          <a:xfrm>
            <a:off x="4281981" y="1825625"/>
            <a:ext cx="0" cy="4581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2FCC7F-9F73-457F-93A4-4FBD65B215F0}"/>
              </a:ext>
            </a:extLst>
          </p:cNvPr>
          <p:cNvSpPr txBox="1"/>
          <p:nvPr/>
        </p:nvSpPr>
        <p:spPr>
          <a:xfrm>
            <a:off x="720009" y="4736585"/>
            <a:ext cx="342011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Алюминий, пластик и др. -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электроизделия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(Республика Хакасия)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91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228599" y="3236245"/>
            <a:ext cx="4426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Основная задача кластера «ДДС» - строительство Новых Малых Индустриальных Городов, включая все постройки и инфраструктуру.</a:t>
            </a:r>
            <a:endParaRPr lang="ru-RU" sz="1400" i="1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D2D6FB3-E379-42FA-AB4B-81F12F265DD0}"/>
              </a:ext>
            </a:extLst>
          </p:cNvPr>
          <p:cNvCxnSpPr>
            <a:cxnSpLocks/>
          </p:cNvCxnSpPr>
          <p:nvPr/>
        </p:nvCxnSpPr>
        <p:spPr>
          <a:xfrm>
            <a:off x="1100514" y="1531716"/>
            <a:ext cx="10404629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E6CF9F-F159-4930-81E5-1474B57E900C}"/>
              </a:ext>
            </a:extLst>
          </p:cNvPr>
          <p:cNvSpPr txBox="1"/>
          <p:nvPr/>
        </p:nvSpPr>
        <p:spPr>
          <a:xfrm>
            <a:off x="6960596" y="2084429"/>
            <a:ext cx="346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завода Керамики </a:t>
            </a:r>
            <a:r>
              <a:rPr lang="ru-RU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(Кемерово)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31A46E-853D-470E-BFD9-FCB76C1A8CBB}"/>
              </a:ext>
            </a:extLst>
          </p:cNvPr>
          <p:cNvSpPr txBox="1"/>
          <p:nvPr/>
        </p:nvSpPr>
        <p:spPr>
          <a:xfrm>
            <a:off x="5547828" y="554436"/>
            <a:ext cx="1953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г. </a:t>
            </a:r>
            <a:r>
              <a:rPr lang="en-U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квартал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C93492C-85B9-42EC-B33D-1132DFFA77EE}"/>
              </a:ext>
            </a:extLst>
          </p:cNvPr>
          <p:cNvSpPr txBox="1"/>
          <p:nvPr/>
        </p:nvSpPr>
        <p:spPr>
          <a:xfrm>
            <a:off x="2144485" y="789026"/>
            <a:ext cx="2998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Промпарка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Козульский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FC74F0-9AED-4C6B-9228-E79F9079F1A2}"/>
              </a:ext>
            </a:extLst>
          </p:cNvPr>
          <p:cNvSpPr txBox="1"/>
          <p:nvPr/>
        </p:nvSpPr>
        <p:spPr>
          <a:xfrm>
            <a:off x="741523" y="1776462"/>
            <a:ext cx="2361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г.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квартал</a:t>
            </a:r>
            <a:endParaRPr lang="ru-RU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3D02A5-2CF7-4ADF-893C-7914C9652883}"/>
              </a:ext>
            </a:extLst>
          </p:cNvPr>
          <p:cNvSpPr txBox="1"/>
          <p:nvPr/>
        </p:nvSpPr>
        <p:spPr>
          <a:xfrm>
            <a:off x="424544" y="2054595"/>
            <a:ext cx="313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Создание </a:t>
            </a:r>
            <a:r>
              <a:rPr lang="ru-RU" sz="1400" dirty="0" smtClean="0"/>
              <a:t>кластера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«Деревянное домостроение Сибири»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7E7AA4F-C7BD-4F21-8820-EA2E05146151}"/>
              </a:ext>
            </a:extLst>
          </p:cNvPr>
          <p:cNvSpPr txBox="1"/>
          <p:nvPr/>
        </p:nvSpPr>
        <p:spPr>
          <a:xfrm>
            <a:off x="2547258" y="532665"/>
            <a:ext cx="2405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2-4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квартал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C67CF7-6F92-4F8B-9A69-7C789115B421}"/>
              </a:ext>
            </a:extLst>
          </p:cNvPr>
          <p:cNvSpPr txBox="1"/>
          <p:nvPr/>
        </p:nvSpPr>
        <p:spPr>
          <a:xfrm>
            <a:off x="3461657" y="2011051"/>
            <a:ext cx="3363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завода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электроизделий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(Хакасия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CD5D3F-AB76-4EE0-972F-181016A57EBB}"/>
              </a:ext>
            </a:extLst>
          </p:cNvPr>
          <p:cNvSpPr txBox="1"/>
          <p:nvPr/>
        </p:nvSpPr>
        <p:spPr>
          <a:xfrm>
            <a:off x="3944523" y="1776463"/>
            <a:ext cx="2537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г.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квартал</a:t>
            </a:r>
            <a:endParaRPr lang="ru-RU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E3C086-B2CE-4EC4-A8CF-3206A8F6DD52}"/>
              </a:ext>
            </a:extLst>
          </p:cNvPr>
          <p:cNvSpPr txBox="1"/>
          <p:nvPr/>
        </p:nvSpPr>
        <p:spPr>
          <a:xfrm>
            <a:off x="8039117" y="770082"/>
            <a:ext cx="3223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Выход на полную мощность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Деревянное домостроение Сибири» 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499ACBA-CC5E-4421-A448-073677A36BE8}"/>
              </a:ext>
            </a:extLst>
          </p:cNvPr>
          <p:cNvSpPr txBox="1"/>
          <p:nvPr/>
        </p:nvSpPr>
        <p:spPr>
          <a:xfrm>
            <a:off x="9154886" y="489857"/>
            <a:ext cx="914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г.</a:t>
            </a:r>
            <a:endParaRPr lang="ru-RU" b="1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0CD08F87-415E-440F-A411-66A72883E419}"/>
              </a:ext>
            </a:extLst>
          </p:cNvPr>
          <p:cNvCxnSpPr>
            <a:cxnSpLocks/>
          </p:cNvCxnSpPr>
          <p:nvPr/>
        </p:nvCxnSpPr>
        <p:spPr>
          <a:xfrm>
            <a:off x="1994545" y="1531715"/>
            <a:ext cx="0" cy="2991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CE2A28F-8DAC-45F9-B4F7-E1EEAC2D3819}"/>
              </a:ext>
            </a:extLst>
          </p:cNvPr>
          <p:cNvCxnSpPr>
            <a:cxnSpLocks/>
          </p:cNvCxnSpPr>
          <p:nvPr/>
        </p:nvCxnSpPr>
        <p:spPr>
          <a:xfrm>
            <a:off x="3587945" y="1244271"/>
            <a:ext cx="0" cy="2991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B3F04CFC-752B-425A-AC62-179055DB2551}"/>
              </a:ext>
            </a:extLst>
          </p:cNvPr>
          <p:cNvCxnSpPr>
            <a:cxnSpLocks/>
          </p:cNvCxnSpPr>
          <p:nvPr/>
        </p:nvCxnSpPr>
        <p:spPr>
          <a:xfrm>
            <a:off x="5007174" y="1564372"/>
            <a:ext cx="0" cy="2991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876B6F1D-3BF5-4E15-9258-5EF1522A420F}"/>
              </a:ext>
            </a:extLst>
          </p:cNvPr>
          <p:cNvCxnSpPr>
            <a:cxnSpLocks/>
          </p:cNvCxnSpPr>
          <p:nvPr/>
        </p:nvCxnSpPr>
        <p:spPr>
          <a:xfrm>
            <a:off x="9837716" y="1248687"/>
            <a:ext cx="0" cy="2991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5958E3A1-B2B3-4A48-AC6A-9967B922811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03878" y="1412064"/>
            <a:ext cx="215388" cy="38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4E6CF9F-F159-4930-81E5-1474B57E900C}"/>
              </a:ext>
            </a:extLst>
          </p:cNvPr>
          <p:cNvSpPr txBox="1"/>
          <p:nvPr/>
        </p:nvSpPr>
        <p:spPr>
          <a:xfrm>
            <a:off x="4935853" y="821684"/>
            <a:ext cx="3086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завода фурнитуры </a:t>
            </a:r>
            <a:r>
              <a:rPr lang="ru-RU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(Алтай)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31A46E-853D-470E-BFD9-FCB76C1A8CBB}"/>
              </a:ext>
            </a:extLst>
          </p:cNvPr>
          <p:cNvSpPr txBox="1"/>
          <p:nvPr/>
        </p:nvSpPr>
        <p:spPr>
          <a:xfrm>
            <a:off x="7746741" y="1828065"/>
            <a:ext cx="1953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г.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квартал</a:t>
            </a:r>
            <a:endParaRPr lang="ru-RU" b="1" dirty="0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5958E3A1-B2B3-4A48-AC6A-9967B922811E}"/>
              </a:ext>
            </a:extLst>
          </p:cNvPr>
          <p:cNvCxnSpPr>
            <a:cxnSpLocks/>
          </p:cNvCxnSpPr>
          <p:nvPr/>
        </p:nvCxnSpPr>
        <p:spPr>
          <a:xfrm>
            <a:off x="8701517" y="1549071"/>
            <a:ext cx="0" cy="2991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23D02A5-2CF7-4ADF-893C-7914C9652883}"/>
              </a:ext>
            </a:extLst>
          </p:cNvPr>
          <p:cNvSpPr txBox="1"/>
          <p:nvPr/>
        </p:nvSpPr>
        <p:spPr>
          <a:xfrm>
            <a:off x="185057" y="2914568"/>
            <a:ext cx="3320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Создание </a:t>
            </a:r>
            <a:r>
              <a:rPr lang="ru-RU" b="1" dirty="0" smtClean="0"/>
              <a:t>кластера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«ДДС»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C93492C-85B9-42EC-B33D-1132DFFA77EE}"/>
              </a:ext>
            </a:extLst>
          </p:cNvPr>
          <p:cNvSpPr txBox="1"/>
          <p:nvPr/>
        </p:nvSpPr>
        <p:spPr>
          <a:xfrm>
            <a:off x="174169" y="4740539"/>
            <a:ext cx="3396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Промпарка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Козульский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217714" y="4977958"/>
            <a:ext cx="5769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Включает  научные и производственные предприятия для отработки технологий, сертификации и изготовления новых материалов из биоресурсов для кластера «ДДС» малыми, промышленными объёмами.</a:t>
            </a:r>
            <a:endParaRPr lang="ru-RU" sz="1200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AC67CF7-6F92-4F8B-9A69-7C789115B421}"/>
              </a:ext>
            </a:extLst>
          </p:cNvPr>
          <p:cNvSpPr txBox="1"/>
          <p:nvPr/>
        </p:nvSpPr>
        <p:spPr>
          <a:xfrm>
            <a:off x="7239002" y="5690423"/>
            <a:ext cx="4267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завода </a:t>
            </a:r>
            <a:r>
              <a:rPr lang="ru-RU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электроизделий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(Хакасия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6379030" y="6001215"/>
            <a:ext cx="5649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Изготовление изделий и оборудования </a:t>
            </a:r>
            <a:r>
              <a:rPr lang="ru-RU" sz="12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электрообеспечения</a:t>
            </a:r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материалами при строительстве жилых, социальных и производственных строений большими промышленными объёмами, в том числе кластера «ДДС».. </a:t>
            </a:r>
            <a:endParaRPr lang="ru-RU" sz="1200" i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4E6CF9F-F159-4930-81E5-1474B57E900C}"/>
              </a:ext>
            </a:extLst>
          </p:cNvPr>
          <p:cNvSpPr txBox="1"/>
          <p:nvPr/>
        </p:nvSpPr>
        <p:spPr>
          <a:xfrm>
            <a:off x="222339" y="5665827"/>
            <a:ext cx="4600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завода фурнитуры 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(Алтай)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195943" y="5946787"/>
            <a:ext cx="5987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Изготовление фурнитуры для мебели, окон, дверей и других изделий при строительстве жилых, социальных и производственных строений </a:t>
            </a:r>
          </a:p>
          <a:p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большими промышленными объёмами, в том числе кластера «ДДС». </a:t>
            </a:r>
            <a:endParaRPr lang="ru-RU" sz="1200" i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4E6CF9F-F159-4930-81E5-1474B57E900C}"/>
              </a:ext>
            </a:extLst>
          </p:cNvPr>
          <p:cNvSpPr txBox="1"/>
          <p:nvPr/>
        </p:nvSpPr>
        <p:spPr>
          <a:xfrm>
            <a:off x="7581084" y="4762311"/>
            <a:ext cx="3827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завода Керамики 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(Кемерово)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6215743" y="5021502"/>
            <a:ext cx="5834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Изготовление керамической плитки и сантехнических изделий при строительстве жилых, социальных и производственных строений большими промышленными объёмами, в том числе кластера «ДДС».. </a:t>
            </a:r>
            <a:endParaRPr lang="ru-RU" sz="1200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4E6CF9F-F159-4930-81E5-1474B57E900C}"/>
              </a:ext>
            </a:extLst>
          </p:cNvPr>
          <p:cNvSpPr txBox="1"/>
          <p:nvPr/>
        </p:nvSpPr>
        <p:spPr>
          <a:xfrm>
            <a:off x="685800" y="201197"/>
            <a:ext cx="10635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ИНДУСТРИАЛЬНОЕ МОДУЛЬНОЕ КОМПЛЕКСНОЕ ДОМОСТРОЕНИЕ ПОЛНОЙ ЗАВОДСКОЙ СБОРКИ  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0E3C086-B2CE-4EC4-A8CF-3206A8F6DD52}"/>
              </a:ext>
            </a:extLst>
          </p:cNvPr>
          <p:cNvSpPr txBox="1"/>
          <p:nvPr/>
        </p:nvSpPr>
        <p:spPr>
          <a:xfrm>
            <a:off x="5246914" y="2849254"/>
            <a:ext cx="6945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Выход на полную мощность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Деревянное домостроение Сибири» </a:t>
            </a:r>
            <a:endParaRPr lang="ru-R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EED3B42-2866-4062-8BF8-ABA48DFF3E66}"/>
              </a:ext>
            </a:extLst>
          </p:cNvPr>
          <p:cNvSpPr txBox="1"/>
          <p:nvPr/>
        </p:nvSpPr>
        <p:spPr>
          <a:xfrm>
            <a:off x="4582886" y="3149158"/>
            <a:ext cx="71301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ru-RU" sz="16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экологичные</a:t>
            </a:r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природные материалы. 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100% качественная заводская сборка.100% местные сырьевые и изготовленные стройматериалы.</a:t>
            </a:r>
          </a:p>
          <a:p>
            <a:pPr algn="r"/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Срок сборки на месте строительства (от частного коттеджа до 4-х этажного многоквартирного дома) от 1 до7 суток, после которой можно заселяться для полноценного, комфортного проживания.</a:t>
            </a:r>
          </a:p>
          <a:p>
            <a:endParaRPr lang="ru-RU" sz="1600" i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3D02A5-2CF7-4ADF-893C-7914C9652883}"/>
              </a:ext>
            </a:extLst>
          </p:cNvPr>
          <p:cNvSpPr txBox="1"/>
          <p:nvPr/>
        </p:nvSpPr>
        <p:spPr>
          <a:xfrm>
            <a:off x="242454" y="4005118"/>
            <a:ext cx="42226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 smtClean="0"/>
              <a:t>Создание Специализированной организации  Промышленного кластера «Деревянное Домостроение Сибири» 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7362780D-957F-42E7-86BB-0509E59EBD4E}"/>
              </a:ext>
            </a:extLst>
          </p:cNvPr>
          <p:cNvGrpSpPr/>
          <p:nvPr/>
        </p:nvGrpSpPr>
        <p:grpSpPr>
          <a:xfrm>
            <a:off x="4641542" y="1624613"/>
            <a:ext cx="7550458" cy="5011445"/>
            <a:chOff x="4641542" y="1846555"/>
            <a:chExt cx="7550458" cy="5011445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6141A9CE-D0F6-4534-9D26-9CE122A7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542" y="1917577"/>
              <a:ext cx="7550458" cy="4940423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FE3F1FB2-D8EB-4576-9772-B4115811C08D}"/>
                </a:ext>
              </a:extLst>
            </p:cNvPr>
            <p:cNvSpPr/>
            <p:nvPr/>
          </p:nvSpPr>
          <p:spPr>
            <a:xfrm>
              <a:off x="4722920" y="1846555"/>
              <a:ext cx="3551068" cy="381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EA1D4CF-5761-4BF0-BAAD-A5B6433B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149"/>
            <a:ext cx="10489707" cy="2537873"/>
          </a:xfrm>
        </p:spPr>
        <p:txBody>
          <a:bodyPr anchor="t">
            <a:normAutofit/>
          </a:bodyPr>
          <a:lstStyle/>
          <a:p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Технологический цикл производства комплектующих материалов и готовых изделий в рамках Межрегионального промышленного кластера «Деревянное Домостроение Сибири (ДДС)»</a:t>
            </a:r>
            <a:endParaRPr lang="ru-RU" sz="5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AAFD7F-1F57-47EF-8B5E-ACB2D54C5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2274" y="2475844"/>
            <a:ext cx="4159927" cy="3961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25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3D0B203-C9EC-415A-9A97-EB1CE0BFC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93" t="-90" r="3985" b="-2"/>
          <a:stretch/>
        </p:blipFill>
        <p:spPr>
          <a:xfrm rot="5400000">
            <a:off x="-204960" y="5359"/>
            <a:ext cx="7027333" cy="686421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ночное небо&#10;&#10;Автоматически созданное описание">
            <a:extLst>
              <a:ext uri="{FF2B5EF4-FFF2-40B4-BE49-F238E27FC236}">
                <a16:creationId xmlns="" xmlns:a16="http://schemas.microsoft.com/office/drawing/2014/main" id="{688A7C62-DBDE-4326-AB4C-78EC919AA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00073" y="3630381"/>
            <a:ext cx="2916707" cy="75980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DBE6989-13E5-40E0-BB07-C4BABBD90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29066" y="5385681"/>
            <a:ext cx="2299881" cy="56047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3738CC9-A5D3-4670-BBBE-1080C1600D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61745" y="2006629"/>
            <a:ext cx="2916707" cy="62825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B755BE9C-7263-4AA6-866F-B222B7CB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20" y="673587"/>
            <a:ext cx="5435180" cy="1325563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4000" b="1" dirty="0"/>
              <a:t>ЗЕЛЕНАЯ ЭНЕРГЕТИКА   НОЛЬ ОТХОДОВ  </a:t>
            </a:r>
            <a:br>
              <a:rPr lang="ru-RU" sz="4000" b="1" dirty="0"/>
            </a:br>
            <a:r>
              <a:rPr lang="ru-RU" sz="4000" b="1" dirty="0"/>
              <a:t>ПОЛЕЗНЫЕ ПРОДУКТЫ</a:t>
            </a:r>
            <a:endParaRPr lang="ru-RU" sz="1800" b="1" dirty="0"/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59E99D81-A05B-4555-8E24-CD1A0875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20" y="3378082"/>
            <a:ext cx="4994079" cy="1800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1. Определяем площади и границы НМИГ. </a:t>
            </a:r>
          </a:p>
          <a:p>
            <a:pPr marL="0" indent="0">
              <a:buNone/>
            </a:pPr>
            <a:r>
              <a:rPr lang="ru-RU" sz="2000" dirty="0"/>
              <a:t>2. Строим ЭНЕРГОЦЕНТР (3-4 </a:t>
            </a:r>
            <a:r>
              <a:rPr lang="ru-RU" sz="2000" dirty="0" err="1"/>
              <a:t>МГВт</a:t>
            </a:r>
            <a:r>
              <a:rPr lang="ru-RU" sz="2000" dirty="0"/>
              <a:t> по электричеству, 10-12 </a:t>
            </a:r>
            <a:r>
              <a:rPr lang="ru-RU" sz="2000" dirty="0" err="1"/>
              <a:t>МГВт</a:t>
            </a:r>
            <a:r>
              <a:rPr lang="ru-RU" sz="2000" dirty="0"/>
              <a:t> по теплу).</a:t>
            </a:r>
          </a:p>
          <a:p>
            <a:pPr marL="0" indent="0">
              <a:buNone/>
            </a:pPr>
            <a:r>
              <a:rPr lang="ru-RU" sz="2000" dirty="0"/>
              <a:t>3. Строим промышленные корпуса по всему периметру города.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A7AC454-F226-420C-A6AE-B4A18D06A4C9}"/>
              </a:ext>
            </a:extLst>
          </p:cNvPr>
          <p:cNvSpPr/>
          <p:nvPr/>
        </p:nvSpPr>
        <p:spPr>
          <a:xfrm>
            <a:off x="965620" y="2006629"/>
            <a:ext cx="4469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Максимально автономный город во всех областях жизнедеятельности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295345F-E29E-47A7-BEA2-5093E7012318}"/>
              </a:ext>
            </a:extLst>
          </p:cNvPr>
          <p:cNvSpPr/>
          <p:nvPr/>
        </p:nvSpPr>
        <p:spPr>
          <a:xfrm>
            <a:off x="8330400" y="2122597"/>
            <a:ext cx="177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диаметр города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7B33E01-8914-4FD1-8078-CBDBE8DEEA01}"/>
              </a:ext>
            </a:extLst>
          </p:cNvPr>
          <p:cNvSpPr/>
          <p:nvPr/>
        </p:nvSpPr>
        <p:spPr>
          <a:xfrm>
            <a:off x="8323539" y="3798889"/>
            <a:ext cx="179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площадь города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D579E3-A567-4981-A210-A91E2876E672}"/>
              </a:ext>
            </a:extLst>
          </p:cNvPr>
          <p:cNvSpPr/>
          <p:nvPr/>
        </p:nvSpPr>
        <p:spPr>
          <a:xfrm>
            <a:off x="8243710" y="5452954"/>
            <a:ext cx="1952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население города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06867B1-D9A5-48A0-8A7C-2C22DF16C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25" y="1132484"/>
            <a:ext cx="1394149" cy="9585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435FEC2-DED6-4C74-A335-33F45CFF65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25" y="2808776"/>
            <a:ext cx="1394149" cy="95857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A68FFB9C-FE9D-4410-9D2F-AA61D6E74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00" y="4462841"/>
            <a:ext cx="1393599" cy="9585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B36E90C-E93D-45F8-B399-1FB37B1D2744}"/>
              </a:ext>
            </a:extLst>
          </p:cNvPr>
          <p:cNvSpPr/>
          <p:nvPr/>
        </p:nvSpPr>
        <p:spPr>
          <a:xfrm>
            <a:off x="965620" y="5538082"/>
            <a:ext cx="4994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Общая площадь производственных зданий свыше 100 000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6983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ахар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5ED4F0E-5519-4A99-AA59-BAD6765A2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08" y="5848836"/>
            <a:ext cx="913615" cy="884426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,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4435E0A-6212-4CF5-8280-AAD6E5785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93" y="4549441"/>
            <a:ext cx="774968" cy="71367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7DB8711-10FB-40FA-B5EC-92DC289A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91" y="3216479"/>
            <a:ext cx="798318" cy="74723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м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9670D47-D5C1-4757-AA65-854EA183B5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95" y="2356228"/>
            <a:ext cx="971993" cy="82021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EFBE45F-ACA2-468F-85F7-5D75733B2DF2}"/>
              </a:ext>
            </a:extLst>
          </p:cNvPr>
          <p:cNvSpPr txBox="1">
            <a:spLocks/>
          </p:cNvSpPr>
          <p:nvPr/>
        </p:nvSpPr>
        <p:spPr>
          <a:xfrm>
            <a:off x="965619" y="394282"/>
            <a:ext cx="10844579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Автономная энергетика, безотходное производство: </a:t>
            </a:r>
            <a:r>
              <a:rPr lang="ru-RU" sz="4000" b="1" dirty="0" err="1"/>
              <a:t>био</a:t>
            </a:r>
            <a:r>
              <a:rPr lang="ru-RU" sz="4000" b="1" dirty="0"/>
              <a:t>-экономика. </a:t>
            </a:r>
            <a:endParaRPr lang="ru-RU" sz="4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8A90704-175B-4E1A-AC0E-66D765422094}"/>
              </a:ext>
            </a:extLst>
          </p:cNvPr>
          <p:cNvSpPr/>
          <p:nvPr/>
        </p:nvSpPr>
        <p:spPr>
          <a:xfrm>
            <a:off x="6551149" y="1942568"/>
            <a:ext cx="479353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/>
              <a:t>Производственные корпуса делятся на блоки:</a:t>
            </a:r>
          </a:p>
          <a:p>
            <a:pPr lvl="0">
              <a:spcBef>
                <a:spcPct val="0"/>
              </a:spcBef>
              <a:defRPr/>
            </a:pPr>
            <a:endParaRPr lang="ru-RU" sz="1600" b="1" dirty="0"/>
          </a:p>
          <a:p>
            <a:pPr lvl="0">
              <a:spcBef>
                <a:spcPct val="0"/>
              </a:spcBef>
              <a:defRPr/>
            </a:pPr>
            <a:r>
              <a:rPr lang="ru-RU" sz="1600" dirty="0"/>
              <a:t>- Производства обеспечения жизнедеятельности города, инфраструктура (энергетика, мусоропереработка, водообеспечение и пр.).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  <a:defRPr/>
            </a:pPr>
            <a:endParaRPr lang="ru-RU" sz="1600" dirty="0"/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sz="1600" dirty="0"/>
              <a:t>Заводы по переработке биоресурсов с выпуском высокотехнологичных продуктов различных направлений, для обеспечения потребностей макрорегиона.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endParaRPr lang="ru-RU" sz="1600" dirty="0"/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sz="1600" dirty="0"/>
              <a:t>Мини-заводы по выпуску натуральных продуктов питания (мясных, молочных, кондитерских и др.), функциональных соков,  и товаров первой необходимости, тепличные комплексы для обеспечения жителей города.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endParaRPr lang="ru-RU" sz="1600" dirty="0"/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sz="1600" dirty="0"/>
              <a:t>Автостоянки, мастерские и т.д.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E8DFD11-B050-42AF-B253-AA0A1E0E06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0" y="1890450"/>
            <a:ext cx="5404924" cy="46010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53326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7287</TotalTime>
  <Words>1430</Words>
  <Application>Microsoft Office PowerPoint</Application>
  <PresentationFormat>Произвольный</PresentationFormat>
  <Paragraphs>164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НОВЫЕ МАЛЫЕ ИНДУСТРИАЛЬНЫЕ ГОРОДА</vt:lpstr>
      <vt:lpstr>Создание промышленного ТЕХНОПАРКА</vt:lpstr>
      <vt:lpstr>Функциональная карта Межрегионального промышленного кластера «Деревянное Домостроение Сибири (ДДС)»</vt:lpstr>
      <vt:lpstr>Домостроение Создание производственных площадок (филиалов ПАРКА) по производственным направлениям в каждом Макрорегионе  </vt:lpstr>
      <vt:lpstr>Технологический цикл производства комплектующих материалов и готовых изделий в рамках Межрегионального промышленного кластера «Деревянное Домостроение Сибири (ДДС)»</vt:lpstr>
      <vt:lpstr>Слайд 6</vt:lpstr>
      <vt:lpstr>Технологический цикл производства комплектующих материалов и готовых изделий в рамках Межрегионального промышленного кластера «Деревянное Домостроение Сибири (ДДС)»</vt:lpstr>
      <vt:lpstr>ЗЕЛЕНАЯ ЭНЕРГЕТИКА   НОЛЬ ОТХОДОВ   ПОЛЕЗНЫЕ ПРОДУКТЫ</vt:lpstr>
      <vt:lpstr>Слайд 9</vt:lpstr>
      <vt:lpstr>Слайд 10</vt:lpstr>
      <vt:lpstr>Город, где живут и трудятся счастливые люди!</vt:lpstr>
      <vt:lpstr>Слайд 12</vt:lpstr>
      <vt:lpstr>Механизм работы ПРОМПАРКА в макрорегионе 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User2</dc:creator>
  <cp:lastModifiedBy>User</cp:lastModifiedBy>
  <cp:revision>112</cp:revision>
  <dcterms:created xsi:type="dcterms:W3CDTF">2022-11-09T06:15:06Z</dcterms:created>
  <dcterms:modified xsi:type="dcterms:W3CDTF">2023-03-15T09:17:24Z</dcterms:modified>
</cp:coreProperties>
</file>